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65" r:id="rId3"/>
    <p:sldId id="264" r:id="rId4"/>
    <p:sldId id="266" r:id="rId5"/>
    <p:sldId id="267" r:id="rId6"/>
    <p:sldId id="258" r:id="rId7"/>
    <p:sldId id="257" r:id="rId8"/>
    <p:sldId id="259" r:id="rId9"/>
    <p:sldId id="260" r:id="rId10"/>
    <p:sldId id="268" r:id="rId11"/>
    <p:sldId id="269" r:id="rId12"/>
    <p:sldId id="270" r:id="rId13"/>
    <p:sldId id="261" r:id="rId14"/>
    <p:sldId id="271" r:id="rId15"/>
    <p:sldId id="272" r:id="rId16"/>
    <p:sldId id="273" r:id="rId17"/>
    <p:sldId id="262" r:id="rId18"/>
    <p:sldId id="276" r:id="rId19"/>
    <p:sldId id="277" r:id="rId20"/>
    <p:sldId id="278" r:id="rId21"/>
    <p:sldId id="263" r:id="rId22"/>
    <p:sldId id="274" r:id="rId23"/>
    <p:sldId id="275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FF9900"/>
    <a:srgbClr val="30BA0A"/>
    <a:srgbClr val="5206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86467" autoAdjust="0"/>
  </p:normalViewPr>
  <p:slideViewPr>
    <p:cSldViewPr>
      <p:cViewPr varScale="1">
        <p:scale>
          <a:sx n="60" d="100"/>
          <a:sy n="60" d="100"/>
        </p:scale>
        <p:origin x="-5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476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8AEEEF5-26DD-4634-8849-820C12FE832F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2DF8CBB-06FB-4F5B-A815-030A9BED7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211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C72F8-0A83-443D-A80F-79117137FCB6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7E79C-DA09-483F-82ED-F848984CB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99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7E79C-DA09-483F-82ED-F848984CB6B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38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5709-0C19-4CFF-923E-21CD19BA81B7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EABC-82D6-45B8-B1BD-507FC2368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91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CFF11-77F9-4EBE-87E8-C44FB673F76D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C0D1D-7E5A-49B4-9F5B-F87D51D4B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5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9B8CA-D2D5-4B1D-AA8F-A31A13EE81EB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EFD6C-C0A5-40D8-982C-8EFDD3900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95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0AA0B-1682-4DAE-949E-DBE635526741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777CE-3A98-4611-BE54-663A704FA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60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3C390-EC55-424C-91B4-F94CE382ED6E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98563-C698-4EF0-A959-A3E716218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38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B78F-1C39-4E86-84C9-69A08F346DD9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5EE26-E6E3-4510-937B-96E3A88EE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52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F27CA-D7FC-4C51-B0CF-08B2B1EC335D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4CE2-FB82-4B32-B880-6637F27AA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469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AA663-C0F9-4AAB-982D-8ADCDBAA46A2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90FFA-B97D-4D53-8750-D86E263EA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50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568E5-460F-4F08-BD9C-9D186485FB76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06B5-4C7F-4BF4-BE3F-F3FAE2FEF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64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5AFFB-5A4F-4122-B456-7E8EF583B38F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74AF2-7F39-4C99-808E-5905A2E9D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46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8239B-D501-4F2A-A9B6-14F55E891A32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A9031-608D-43AE-85D9-3BC5C127E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457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277018-77CD-4652-A8F3-76A1160F6E45}" type="datetimeFigureOut">
              <a:rPr lang="ru-RU"/>
              <a:pPr>
                <a:defRPr/>
              </a:pPr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695625-2C18-4A60-A5D0-A7FBFD4B2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6910536" cy="269173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Психолого-педагогическое </a:t>
            </a:r>
            <a:r>
              <a:rPr lang="ru-RU" sz="3600" b="1" dirty="0">
                <a:solidFill>
                  <a:schemeClr val="bg1"/>
                </a:solidFill>
              </a:rPr>
              <a:t>сопровождение детей 7-12 лет с умеренной умственной </a:t>
            </a:r>
            <a:r>
              <a:rPr lang="ru-RU" sz="3600" b="1" dirty="0" smtClean="0">
                <a:solidFill>
                  <a:schemeClr val="bg1"/>
                </a:solidFill>
              </a:rPr>
              <a:t>отсталостью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048672" cy="1273696"/>
          </a:xfrm>
        </p:spPr>
        <p:txBody>
          <a:bodyPr rtlCol="0">
            <a:normAutofit fontScale="475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500" dirty="0">
                <a:solidFill>
                  <a:schemeClr val="bg1"/>
                </a:solidFill>
                <a:latin typeface="+mj-lt"/>
                <a:ea typeface="Times New Roman"/>
                <a:cs typeface="Times New Roman"/>
              </a:rPr>
              <a:t>Вайнштейн И. В., Комарова Н. Л., Панова Л.И.,</a:t>
            </a:r>
            <a:endParaRPr lang="ru-RU" sz="45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500" dirty="0">
                <a:solidFill>
                  <a:schemeClr val="bg1"/>
                </a:solidFill>
                <a:latin typeface="+mj-lt"/>
                <a:ea typeface="Times New Roman"/>
                <a:cs typeface="Times New Roman"/>
              </a:rPr>
              <a:t>ОГАОУ «Центр психолого-медико-социального</a:t>
            </a:r>
            <a:endParaRPr lang="ru-RU" sz="45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500" dirty="0">
                <a:solidFill>
                  <a:schemeClr val="bg1"/>
                </a:solidFill>
                <a:latin typeface="+mj-lt"/>
                <a:ea typeface="Times New Roman"/>
                <a:cs typeface="Times New Roman"/>
              </a:rPr>
              <a:t>сопровождения», г. Иркутск</a:t>
            </a:r>
            <a:r>
              <a:rPr lang="ru-RU" dirty="0">
                <a:solidFill>
                  <a:schemeClr val="bg1"/>
                </a:solidFill>
                <a:latin typeface="+mj-lt"/>
                <a:ea typeface="Times New Roman"/>
                <a:cs typeface="Times New Roman"/>
              </a:rPr>
              <a:t>.</a:t>
            </a:r>
            <a:endParaRPr lang="ru-RU" sz="2800" dirty="0">
              <a:solidFill>
                <a:schemeClr val="bg1"/>
              </a:solidFill>
              <a:latin typeface="+mj-lt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3682752" cy="4929411"/>
          </a:xfrm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Программа разработана для детей  с умеренной умственной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отсталостью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в возрасте 7-12 лет.     Ее реализация рассчитана на 68 часов, по 2 часа в неделю. В реализации программы участвуют дефектолог, логопед, педагог-психолог,  социальный педагог. Численность детей в группе – не более 6 чел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268760"/>
            <a:ext cx="3456384" cy="485740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Продолжительность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занятия – 30 мин., перемены –10 мин.         Программа  имеет </a:t>
            </a:r>
            <a:r>
              <a:rPr lang="ru-RU" sz="2000" b="1" dirty="0">
                <a:solidFill>
                  <a:srgbClr val="990000"/>
                </a:solidFill>
                <a:latin typeface="Times New Roman"/>
                <a:ea typeface="Calibri"/>
                <a:cs typeface="Times New Roman"/>
              </a:rPr>
              <a:t>безоценочную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систему прохождения    материала.</a:t>
            </a:r>
            <a:endParaRPr lang="ru-RU" sz="20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\\Zam_direktora\DOK\Изображение\Изображение 0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2952328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92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412776"/>
            <a:ext cx="3884240" cy="4713387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 В </a:t>
            </a:r>
            <a:r>
              <a:rPr lang="ru-RU" sz="2000" dirty="0"/>
              <a:t>содержании обучения детей данной категории приоритетным является личностно-ориентированное   взаимодействие    педагога    с         ребенком, основанное на тщательном психолого-педагогическом изучении ребенка   и его возможностей.   Для  получения  необходимых сведений о ребенке используются следующие методы изучения: наблюдения в игровой, трудовой, учебной и др. видах </a:t>
            </a:r>
            <a:r>
              <a:rPr lang="ru-RU" sz="2000" dirty="0" smtClean="0"/>
              <a:t>деятельности;  </a:t>
            </a:r>
            <a:r>
              <a:rPr lang="ru-RU" sz="2000" dirty="0"/>
              <a:t>анализ продуктов деятельности. </a:t>
            </a:r>
          </a:p>
        </p:txBody>
      </p:sp>
      <p:pic>
        <p:nvPicPr>
          <p:cNvPr id="2050" name="Picture 2" descr="C:\Documents and Settings\Admin\Мои документы\фото\Игра больница\SAM_01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2876128" cy="2157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Documents and Settings\Admin\Мои документы\фото\Игра больница\SAM_01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33057"/>
            <a:ext cx="2666950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48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sz="3200" b="1" dirty="0"/>
              <a:t>П</a:t>
            </a:r>
            <a:r>
              <a:rPr lang="ru-RU" sz="3200" b="1" dirty="0" smtClean="0"/>
              <a:t>сихолого-педагогическое изучение </a:t>
            </a:r>
            <a:r>
              <a:rPr lang="ru-RU" sz="3200" b="1" dirty="0"/>
              <a:t>ребенка 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7314815"/>
              </p:ext>
            </p:extLst>
          </p:nvPr>
        </p:nvGraphicFramePr>
        <p:xfrm>
          <a:off x="611560" y="980729"/>
          <a:ext cx="7992888" cy="5744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5096"/>
                <a:gridCol w="5527792"/>
              </a:tblGrid>
              <a:tr h="3406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Диагностика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Цель, источник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8037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Оценка развития познавательной деятельности ребенка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Семаго Н.Я., Семаго М.М., Диагностический альбом для оценки развития познавательной деятельности ребенка.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8037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Цветные прогрессивные матрицы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Цель: оценить ход </a:t>
                      </a:r>
                      <a:r>
                        <a:rPr lang="ru-RU" sz="1600" dirty="0" smtClean="0">
                          <a:effectLst/>
                        </a:rPr>
                        <a:t> умственного </a:t>
                      </a:r>
                      <a:r>
                        <a:rPr lang="ru-RU" sz="1600" dirty="0">
                          <a:effectLst/>
                        </a:rPr>
                        <a:t>развития.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Равен Дж.,  Равен </a:t>
                      </a:r>
                      <a:r>
                        <a:rPr lang="ru-RU" sz="1600" dirty="0" err="1">
                          <a:effectLst/>
                        </a:rPr>
                        <a:t>Дж.К</a:t>
                      </a:r>
                      <a:r>
                        <a:rPr lang="ru-RU" sz="1600" dirty="0">
                          <a:effectLst/>
                        </a:rPr>
                        <a:t>., Корт Дж., Цветные прогрессивные </a:t>
                      </a:r>
                      <a:r>
                        <a:rPr lang="ru-RU" sz="1600" dirty="0" smtClean="0">
                          <a:effectLst/>
                        </a:rPr>
                        <a:t>матрицы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8037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Психолого-</a:t>
                      </a:r>
                      <a:r>
                        <a:rPr lang="ru-RU" sz="1600" dirty="0" err="1" smtClean="0">
                          <a:effectLst/>
                        </a:rPr>
                        <a:t>педагогичес</a:t>
                      </a:r>
                      <a:r>
                        <a:rPr lang="ru-RU" sz="1600" dirty="0" smtClean="0">
                          <a:effectLst/>
                        </a:rPr>
                        <a:t>-кая </a:t>
                      </a:r>
                      <a:r>
                        <a:rPr lang="ru-RU" sz="1600" dirty="0">
                          <a:effectLst/>
                        </a:rPr>
                        <a:t>диагностика  развития детей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Стребелева</a:t>
                      </a:r>
                      <a:r>
                        <a:rPr lang="ru-RU" sz="1600" dirty="0">
                          <a:effectLst/>
                        </a:rPr>
                        <a:t> Е.А., Психолого-педагогическая диагностика  развития детей раннего и дошкольного </a:t>
                      </a:r>
                      <a:r>
                        <a:rPr lang="ru-RU" sz="1600" dirty="0" smtClean="0">
                          <a:effectLst/>
                        </a:rPr>
                        <a:t>возраста.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80379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Психолого-</a:t>
                      </a:r>
                      <a:r>
                        <a:rPr lang="ru-RU" sz="1600" dirty="0" err="1" smtClean="0">
                          <a:effectLst/>
                        </a:rPr>
                        <a:t>педагогичес</a:t>
                      </a:r>
                      <a:r>
                        <a:rPr lang="ru-RU" sz="1600" dirty="0" smtClean="0">
                          <a:effectLst/>
                        </a:rPr>
                        <a:t>-кое </a:t>
                      </a:r>
                      <a:r>
                        <a:rPr lang="ru-RU" sz="1600" dirty="0">
                          <a:effectLst/>
                        </a:rPr>
                        <a:t>обследование  детей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Забранная С.Д., Боровик О.В., Практический материал для проведения психолого-педагогического обследования   </a:t>
                      </a:r>
                      <a:r>
                        <a:rPr lang="ru-RU" sz="1600" dirty="0" smtClean="0">
                          <a:effectLst/>
                        </a:rPr>
                        <a:t>детей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5524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Методика «</a:t>
                      </a:r>
                      <a:r>
                        <a:rPr lang="ru-RU" sz="1600" dirty="0" smtClean="0">
                          <a:effectLst/>
                        </a:rPr>
                        <a:t>Обобщение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понятий</a:t>
                      </a:r>
                      <a:r>
                        <a:rPr lang="ru-RU" sz="1600" dirty="0">
                          <a:effectLst/>
                        </a:rPr>
                        <a:t>»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 – исследование логичности мышления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5465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Методика «Классификация»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 – исследование логичности мышления.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5465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Диагностика «Сравнение»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 – исследование логичности мышления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  <a:tr h="393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Тест Когана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Цель – исследование схематического мышления.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340" marR="6734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507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143000"/>
          </a:xfrm>
        </p:spPr>
        <p:txBody>
          <a:bodyPr/>
          <a:lstStyle/>
          <a:p>
            <a:r>
              <a:rPr lang="ru-RU" sz="3200" b="1" dirty="0" smtClean="0"/>
              <a:t>Разделы программы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11560" y="1600200"/>
            <a:ext cx="388424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FF9900"/>
                </a:solidFill>
              </a:rPr>
              <a:t>   </a:t>
            </a:r>
            <a:r>
              <a:rPr lang="en-US" sz="3200" b="1" dirty="0" smtClean="0">
                <a:solidFill>
                  <a:srgbClr val="990000"/>
                </a:solidFill>
              </a:rPr>
              <a:t>I</a:t>
            </a:r>
            <a:r>
              <a:rPr lang="ru-RU" sz="3200" b="1" dirty="0" smtClean="0">
                <a:solidFill>
                  <a:srgbClr val="990000"/>
                </a:solidFill>
              </a:rPr>
              <a:t> раздел:</a:t>
            </a:r>
            <a:r>
              <a:rPr lang="ru-RU" sz="3200" dirty="0" smtClean="0">
                <a:solidFill>
                  <a:srgbClr val="99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990000"/>
                </a:solidFill>
              </a:rPr>
              <a:t>Психолого-педагогическое </a:t>
            </a:r>
            <a:r>
              <a:rPr lang="ru-RU" sz="3200" dirty="0">
                <a:solidFill>
                  <a:srgbClr val="990000"/>
                </a:solidFill>
              </a:rPr>
              <a:t>изучение детей. Развитие психомоторики и сенсорных </a:t>
            </a:r>
            <a:r>
              <a:rPr lang="ru-RU" sz="3200" dirty="0" smtClean="0">
                <a:solidFill>
                  <a:srgbClr val="990000"/>
                </a:solidFill>
              </a:rPr>
              <a:t>процессов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/>
          <a:lstStyle/>
          <a:p>
            <a:r>
              <a:rPr lang="ru-RU" sz="1800" dirty="0"/>
              <a:t>С</a:t>
            </a:r>
            <a:r>
              <a:rPr lang="ru-RU" sz="1800" dirty="0" smtClean="0"/>
              <a:t>енсорное </a:t>
            </a:r>
            <a:r>
              <a:rPr lang="ru-RU" sz="1800" dirty="0"/>
              <a:t>развитие, с одной стороны, составляет фундамент общего умственного развития ребенка, а с другой — имеет самостоятельное значение, так как полноценное восприятие является базовым для успешного овладения многими видами </a:t>
            </a:r>
            <a:r>
              <a:rPr lang="ru-RU" sz="1800" dirty="0" smtClean="0"/>
              <a:t>деятельности.</a:t>
            </a:r>
          </a:p>
          <a:p>
            <a:r>
              <a:rPr lang="ru-RU" sz="1800" dirty="0" smtClean="0"/>
              <a:t>Сенсорное </a:t>
            </a:r>
            <a:r>
              <a:rPr lang="ru-RU" sz="1800" dirty="0"/>
              <a:t>развитие следует осуществлять в тесном единстве с психомоторным развитием. Развитие моторики обеспечивает развитие других систем. Для того чтобы эффективно определять форму, объем и размер предмета, ребенок должен иметь хорошо развитые скоординированные движения мышц обеих рук, мышц глаз и мышц шеи.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2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Развитие психомоторики и сенсорных процессов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600200"/>
            <a:ext cx="331236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Структура  программы  курса   коррекционных   занятий по  развитию  психомоторики  и  сенсорных     процессов    включает    в    себя  следующие разделы: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268760"/>
            <a:ext cx="3682752" cy="485740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— развитие моторики, </a:t>
            </a:r>
            <a:r>
              <a:rPr lang="ru-RU" sz="1800" dirty="0" err="1"/>
              <a:t>графомоторных</a:t>
            </a:r>
            <a:r>
              <a:rPr lang="ru-RU" sz="1800" dirty="0"/>
              <a:t> навыков;</a:t>
            </a:r>
          </a:p>
          <a:p>
            <a:pPr marL="0" indent="0">
              <a:buNone/>
            </a:pPr>
            <a:r>
              <a:rPr lang="ru-RU" sz="1800" dirty="0"/>
              <a:t>— тактильно-двигательное восприятие;</a:t>
            </a:r>
          </a:p>
          <a:p>
            <a:pPr marL="0" indent="0">
              <a:buNone/>
            </a:pPr>
            <a:r>
              <a:rPr lang="ru-RU" sz="1800" dirty="0"/>
              <a:t>— кинестетическое и кинетическое развитие;</a:t>
            </a:r>
          </a:p>
          <a:p>
            <a:pPr marL="0" indent="0">
              <a:buNone/>
            </a:pPr>
            <a:r>
              <a:rPr lang="ru-RU" sz="1800" dirty="0"/>
              <a:t>— восприятие формы, величины, цвета; конструирование предметов;</a:t>
            </a:r>
          </a:p>
          <a:p>
            <a:pPr marL="0" indent="0">
              <a:buNone/>
            </a:pPr>
            <a:r>
              <a:rPr lang="ru-RU" sz="1800" dirty="0"/>
              <a:t>— развитие зрительного восприятия;</a:t>
            </a:r>
          </a:p>
          <a:p>
            <a:pPr marL="0" indent="0">
              <a:buNone/>
            </a:pPr>
            <a:r>
              <a:rPr lang="ru-RU" sz="1800" dirty="0"/>
              <a:t>— восприятие  особых    свойств  предметов через развитие осязания, обоняния, барических ощущений, вкусовых качеств;</a:t>
            </a:r>
          </a:p>
          <a:p>
            <a:pPr marL="0" indent="0">
              <a:buNone/>
            </a:pPr>
            <a:r>
              <a:rPr lang="ru-RU" sz="1800" dirty="0"/>
              <a:t>— развитие слухового восприятия;</a:t>
            </a:r>
          </a:p>
          <a:p>
            <a:pPr marL="0" indent="0">
              <a:buNone/>
            </a:pPr>
            <a:r>
              <a:rPr lang="ru-RU" sz="1800" dirty="0"/>
              <a:t>— восприятие пространства.</a:t>
            </a:r>
          </a:p>
          <a:p>
            <a:endParaRPr lang="ru-RU" sz="1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94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Развитие психомоторики и сенсорных процессов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В основе предложенной программы лежит комплексный подход, предусматривающий решение на одном занятии разных, но однонаправленных задач из нескольких разделов программы, способствующих целостному психическому развитию ребенка (например, </a:t>
            </a:r>
            <a:r>
              <a:rPr lang="ru-RU" sz="2400" i="1" dirty="0"/>
              <a:t>развитие мелкой моторики, формирование представлений о форме предмета, развитие тактильного восприятия или упражнения на развитие крупной моторики, пространственная ориентировка в классной комнате, развитие зрительной памяти</a:t>
            </a:r>
            <a:r>
              <a:rPr lang="ru-RU" sz="2400" dirty="0"/>
              <a:t> и т. д.).   </a:t>
            </a:r>
          </a:p>
        </p:txBody>
      </p:sp>
    </p:spTree>
    <p:extLst>
      <p:ext uri="{BB962C8B-B14F-4D97-AF65-F5344CB8AC3E}">
        <p14:creationId xmlns:p14="http://schemas.microsoft.com/office/powerpoint/2010/main" val="290078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Ожидаемый  </a:t>
            </a:r>
            <a:r>
              <a:rPr lang="ru-RU" sz="3200" b="1" dirty="0" smtClean="0"/>
              <a:t>результат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11560" y="1124744"/>
            <a:ext cx="3884240" cy="5001419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воспитанники могут научиться: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— ориентироваться на сенсорные эталоны;</a:t>
            </a:r>
            <a:br>
              <a:rPr lang="ru-RU" sz="2000" dirty="0"/>
            </a:br>
            <a:r>
              <a:rPr lang="ru-RU" sz="2000" dirty="0"/>
              <a:t>— узнавать предметы по заданным признакам;</a:t>
            </a:r>
            <a:br>
              <a:rPr lang="ru-RU" sz="2000" dirty="0"/>
            </a:br>
            <a:r>
              <a:rPr lang="ru-RU" sz="2000" dirty="0"/>
              <a:t>— сравнивать предметы по внешним признакам;</a:t>
            </a:r>
            <a:br>
              <a:rPr lang="ru-RU" sz="2000" dirty="0"/>
            </a:br>
            <a:r>
              <a:rPr lang="ru-RU" sz="2000" dirty="0"/>
              <a:t>— классифицировать предметы по форме, величине, цвету, функциональному назначению;</a:t>
            </a:r>
            <a:br>
              <a:rPr lang="ru-RU" sz="2000" dirty="0"/>
            </a:br>
            <a:r>
              <a:rPr lang="ru-RU" sz="2000" dirty="0"/>
              <a:t>— составлять сериационные ряды предметов и их изображений по разным признакам;</a:t>
            </a:r>
            <a:br>
              <a:rPr lang="ru-RU" sz="2000" dirty="0"/>
            </a:br>
            <a:r>
              <a:rPr lang="ru-RU" sz="2000" dirty="0"/>
              <a:t>— практически выделять признаки и свойства объектов и явлений;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860032" y="980728"/>
            <a:ext cx="3826768" cy="5145435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— давать   описание объектов и явлений;</a:t>
            </a:r>
            <a:br>
              <a:rPr lang="ru-RU" sz="2000" dirty="0"/>
            </a:br>
            <a:r>
              <a:rPr lang="ru-RU" sz="2000" dirty="0" smtClean="0"/>
              <a:t>— </a:t>
            </a:r>
            <a:r>
              <a:rPr lang="ru-RU" sz="2000" dirty="0"/>
              <a:t>различать противоположно направленные действия и явления;</a:t>
            </a:r>
            <a:br>
              <a:rPr lang="ru-RU" sz="2000" dirty="0"/>
            </a:br>
            <a:r>
              <a:rPr lang="ru-RU" sz="2000" dirty="0"/>
              <a:t>— видеть временные рамки своей деятельности;</a:t>
            </a:r>
            <a:br>
              <a:rPr lang="ru-RU" sz="2000" dirty="0"/>
            </a:br>
            <a:r>
              <a:rPr lang="ru-RU" sz="2000" dirty="0"/>
              <a:t>— определять последовательность событий;</a:t>
            </a:r>
            <a:br>
              <a:rPr lang="ru-RU" sz="2000" dirty="0"/>
            </a:br>
            <a:r>
              <a:rPr lang="ru-RU" sz="2000" dirty="0"/>
              <a:t>— ориентироваться в пространстве;</a:t>
            </a:r>
            <a:br>
              <a:rPr lang="ru-RU" sz="2000" dirty="0"/>
            </a:br>
            <a:r>
              <a:rPr lang="ru-RU" sz="2000" dirty="0"/>
              <a:t>— целенаправленно выполнять действия по инструкции;</a:t>
            </a:r>
            <a:br>
              <a:rPr lang="ru-RU" sz="2000" dirty="0"/>
            </a:br>
            <a:r>
              <a:rPr lang="ru-RU" sz="2000" dirty="0"/>
              <a:t>— самопроизвольно согласовывать свои движения и действия;</a:t>
            </a:r>
            <a:br>
              <a:rPr lang="ru-RU" sz="2000" dirty="0"/>
            </a:br>
            <a:r>
              <a:rPr lang="ru-RU" sz="2000" dirty="0"/>
              <a:t>— опосредовать свою деятельность речью.</a:t>
            </a:r>
          </a:p>
        </p:txBody>
      </p:sp>
    </p:spTree>
    <p:extLst>
      <p:ext uri="{BB962C8B-B14F-4D97-AF65-F5344CB8AC3E}">
        <p14:creationId xmlns:p14="http://schemas.microsoft.com/office/powerpoint/2010/main" val="40692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Разделы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990000"/>
                </a:solidFill>
              </a:rPr>
              <a:t> </a:t>
            </a:r>
            <a:r>
              <a:rPr lang="ru-RU" sz="3200" dirty="0" smtClean="0">
                <a:solidFill>
                  <a:srgbClr val="990000"/>
                </a:solidFill>
              </a:rPr>
              <a:t>     </a:t>
            </a:r>
            <a:r>
              <a:rPr lang="en-US" sz="3200" b="1" dirty="0" smtClean="0">
                <a:solidFill>
                  <a:srgbClr val="990000"/>
                </a:solidFill>
              </a:rPr>
              <a:t>II</a:t>
            </a:r>
            <a:r>
              <a:rPr lang="ru-RU" sz="3200" b="1" dirty="0" smtClean="0">
                <a:solidFill>
                  <a:srgbClr val="990000"/>
                </a:solidFill>
              </a:rPr>
              <a:t> раздел: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990000"/>
                </a:solidFill>
              </a:rPr>
              <a:t> </a:t>
            </a:r>
            <a:r>
              <a:rPr lang="ru-RU" sz="3200" dirty="0" smtClean="0">
                <a:solidFill>
                  <a:srgbClr val="990000"/>
                </a:solidFill>
              </a:rPr>
              <a:t>    Речевое развитие </a:t>
            </a:r>
            <a:endParaRPr lang="ru-RU" sz="3200" dirty="0">
              <a:solidFill>
                <a:srgbClr val="99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600200"/>
            <a:ext cx="368275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Направлено </a:t>
            </a:r>
            <a:r>
              <a:rPr lang="ru-RU" sz="2000" dirty="0"/>
              <a:t>на создание благоприятного климата для развития у обучающихся коммуникативных навыков в различных ситуациях общения со сверстниками и взрослыми, воспитание у них интереса к окружающим людям, создание ситуаций, позволяющих ребёнку проявить и развить свои способности, дальнейшее обогащение и совершенствование речевых средств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73759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Речевое развитие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99592" y="1844824"/>
            <a:ext cx="7128792" cy="4281339"/>
          </a:xfrm>
        </p:spPr>
        <p:txBody>
          <a:bodyPr/>
          <a:lstStyle/>
          <a:p>
            <a:pPr lvl="0"/>
            <a:r>
              <a:rPr lang="ru-RU" sz="2000" dirty="0"/>
              <a:t>Развитие умения концентрировать внимание и реагировать на обращение окружающих. </a:t>
            </a:r>
          </a:p>
          <a:p>
            <a:pPr lvl="0"/>
            <a:r>
              <a:rPr lang="ru-RU" sz="2000" dirty="0"/>
              <a:t>Формирование у детей умения слушать, прислушиваться, различать звуки окружающей действительности. </a:t>
            </a:r>
          </a:p>
          <a:p>
            <a:pPr lvl="0"/>
            <a:r>
              <a:rPr lang="ru-RU" sz="2000" dirty="0"/>
              <a:t>Развитие понимания речи. </a:t>
            </a:r>
          </a:p>
          <a:p>
            <a:pPr lvl="0"/>
            <a:r>
              <a:rPr lang="ru-RU" sz="2000" dirty="0"/>
              <a:t>Развитие ручной моторики. </a:t>
            </a:r>
          </a:p>
          <a:p>
            <a:pPr lvl="0"/>
            <a:r>
              <a:rPr lang="ru-RU" sz="2000" dirty="0"/>
              <a:t>Развитие речевой моторики. </a:t>
            </a:r>
          </a:p>
          <a:p>
            <a:pPr lvl="0"/>
            <a:r>
              <a:rPr lang="ru-RU" sz="2000" dirty="0"/>
              <a:t>Развитие элементарных произносительных навыков. </a:t>
            </a:r>
          </a:p>
          <a:p>
            <a:pPr lvl="0"/>
            <a:r>
              <a:rPr lang="ru-RU" sz="2000" dirty="0"/>
              <a:t>Развитие активной речи. </a:t>
            </a:r>
          </a:p>
        </p:txBody>
      </p:sp>
    </p:spTree>
    <p:extLst>
      <p:ext uri="{BB962C8B-B14F-4D97-AF65-F5344CB8AC3E}">
        <p14:creationId xmlns:p14="http://schemas.microsoft.com/office/powerpoint/2010/main" val="250770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Основные задачи  работы над речью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344816" cy="4353347"/>
          </a:xfrm>
        </p:spPr>
        <p:txBody>
          <a:bodyPr/>
          <a:lstStyle/>
          <a:p>
            <a:pPr lvl="0"/>
            <a:r>
              <a:rPr lang="ru-RU" dirty="0" smtClean="0"/>
              <a:t>снятие </a:t>
            </a:r>
            <a:r>
              <a:rPr lang="ru-RU" dirty="0"/>
              <a:t>барьера молчания;</a:t>
            </a:r>
          </a:p>
          <a:p>
            <a:pPr lvl="0"/>
            <a:r>
              <a:rPr lang="ru-RU" dirty="0"/>
              <a:t>обогащение и активизация словаря;</a:t>
            </a:r>
          </a:p>
          <a:p>
            <a:pPr lvl="0"/>
            <a:r>
              <a:rPr lang="ru-RU" dirty="0"/>
              <a:t>формирование грамматического строя речи;</a:t>
            </a:r>
          </a:p>
          <a:p>
            <a:pPr lvl="0"/>
            <a:r>
              <a:rPr lang="ru-RU" dirty="0"/>
              <a:t>обучение связной речи.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758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600200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Среди </a:t>
            </a:r>
            <a:r>
              <a:rPr lang="ru-RU" sz="2400" dirty="0"/>
              <a:t>детей с ограниченными возможностями психофизического развития особые проблемы возникают с теми, которые страдают умеренной умственной </a:t>
            </a:r>
            <a:r>
              <a:rPr lang="ru-RU" sz="2400" dirty="0" smtClean="0"/>
              <a:t>отсталостью. </a:t>
            </a:r>
            <a:r>
              <a:rPr lang="ru-RU" sz="2400" dirty="0"/>
              <a:t>Эти дети нуждаются в постоянной помощи на всех этапах своего развития.   Чтобы помощь была эффективной, важно создать необходимые условия, среду, в которой будет осуществляться коррекционно-развивающая работа, направленная на достижение определенной </a:t>
            </a:r>
            <a:r>
              <a:rPr lang="ru-RU" sz="2400" b="1" dirty="0">
                <a:solidFill>
                  <a:srgbClr val="990000"/>
                </a:solidFill>
              </a:rPr>
              <a:t>социально-трудовой реабилитации и адаптации детей </a:t>
            </a:r>
            <a:r>
              <a:rPr lang="ru-RU" sz="2400" dirty="0"/>
              <a:t>в условиях семьи, в коллективе сверстников и в обществе. </a:t>
            </a:r>
          </a:p>
        </p:txBody>
      </p:sp>
    </p:spTree>
    <p:extLst>
      <p:ext uri="{BB962C8B-B14F-4D97-AF65-F5344CB8AC3E}">
        <p14:creationId xmlns:p14="http://schemas.microsoft.com/office/powerpoint/2010/main" val="265067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Логопедическое </a:t>
            </a:r>
            <a:r>
              <a:rPr lang="ru-RU" sz="3200" b="1" dirty="0"/>
              <a:t>занятие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pPr lvl="0"/>
            <a:r>
              <a:rPr lang="ru-RU" sz="2000" dirty="0" smtClean="0"/>
              <a:t>Развитие </a:t>
            </a:r>
            <a:r>
              <a:rPr lang="ru-RU" sz="2000" dirty="0"/>
              <a:t>умения концентрировать внимание и реагировать на обращение окружающих. </a:t>
            </a:r>
          </a:p>
          <a:p>
            <a:pPr lvl="0"/>
            <a:r>
              <a:rPr lang="ru-RU" sz="2000" dirty="0"/>
              <a:t>Работа по формированию умения слушать, прислушиваться, различать звуки окружающей действительности. </a:t>
            </a:r>
          </a:p>
          <a:p>
            <a:pPr lvl="0"/>
            <a:r>
              <a:rPr lang="ru-RU" sz="2000" dirty="0"/>
              <a:t>Развитие ручной моторики. </a:t>
            </a:r>
          </a:p>
          <a:p>
            <a:pPr lvl="0"/>
            <a:r>
              <a:rPr lang="ru-RU" sz="2000" dirty="0"/>
              <a:t>Развитие речевой моторики; длительного выдоха без участия речи. </a:t>
            </a:r>
          </a:p>
          <a:p>
            <a:pPr lvl="0"/>
            <a:r>
              <a:rPr lang="ru-RU" sz="2000" dirty="0"/>
              <a:t>Развитие элементарных произносительных навыков.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/>
          <a:lstStyle/>
          <a:p>
            <a:pPr lvl="0"/>
            <a:r>
              <a:rPr lang="ru-RU" sz="2000" dirty="0"/>
              <a:t>Развитие понимания обращённой речи. </a:t>
            </a:r>
          </a:p>
          <a:p>
            <a:pPr lvl="0"/>
            <a:r>
              <a:rPr lang="ru-RU" sz="2000" dirty="0"/>
              <a:t>Снятие психоэмоционального напряжения через организацию динамической паузы. </a:t>
            </a:r>
          </a:p>
          <a:p>
            <a:pPr lvl="0"/>
            <a:r>
              <a:rPr lang="ru-RU" sz="2000" dirty="0"/>
              <a:t>Развитие активной речи. </a:t>
            </a:r>
          </a:p>
          <a:p>
            <a:pPr lvl="0"/>
            <a:r>
              <a:rPr lang="ru-RU" sz="2000" dirty="0"/>
              <a:t>Подведение итога занятия с целью получения обратной связи от обучающихся, которая предполагает эмоциональную и познавательную оценку приобретённых знаний, умений и навыков.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21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Разделы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990000"/>
                </a:solidFill>
              </a:rPr>
              <a:t> </a:t>
            </a:r>
            <a:r>
              <a:rPr lang="ru-RU" sz="3200" b="1" dirty="0" smtClean="0">
                <a:solidFill>
                  <a:srgbClr val="990000"/>
                </a:solidFill>
              </a:rPr>
              <a:t>   </a:t>
            </a:r>
            <a:r>
              <a:rPr lang="en-US" sz="3200" b="1" dirty="0" smtClean="0">
                <a:solidFill>
                  <a:srgbClr val="990000"/>
                </a:solidFill>
              </a:rPr>
              <a:t>III</a:t>
            </a:r>
            <a:r>
              <a:rPr lang="ru-RU" sz="3200" b="1" dirty="0" smtClean="0">
                <a:solidFill>
                  <a:srgbClr val="990000"/>
                </a:solidFill>
              </a:rPr>
              <a:t> раздел: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990000"/>
                </a:solidFill>
              </a:rPr>
              <a:t> Работа </a:t>
            </a:r>
            <a:r>
              <a:rPr lang="ru-RU" sz="3200" dirty="0">
                <a:solidFill>
                  <a:srgbClr val="990000"/>
                </a:solidFill>
              </a:rPr>
              <a:t>с </a:t>
            </a:r>
            <a:r>
              <a:rPr lang="ru-RU" sz="3200" dirty="0" smtClean="0">
                <a:solidFill>
                  <a:srgbClr val="990000"/>
                </a:solidFill>
              </a:rPr>
              <a:t>родителями </a:t>
            </a:r>
            <a:endParaRPr lang="ru-RU" sz="3200" dirty="0">
              <a:solidFill>
                <a:srgbClr val="990000"/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32040" y="1412776"/>
            <a:ext cx="3672408" cy="4713387"/>
          </a:xfrm>
        </p:spPr>
        <p:txBody>
          <a:bodyPr/>
          <a:lstStyle/>
          <a:p>
            <a:r>
              <a:rPr lang="ru-RU" sz="1800" dirty="0" smtClean="0"/>
              <a:t>Основная </a:t>
            </a:r>
            <a:r>
              <a:rPr lang="ru-RU" sz="1800" dirty="0"/>
              <a:t>работа  направлена на  изменение самосознания родителя, а именно: формирование у него позитивного восприятия личности ребенка с нарушением развития.  Это, в свою очередь, нацелит родителей на использование гармоничных моделей воспитания, а в перспективе обеспечит оптимальную социальную адаптацию ребенка.</a:t>
            </a:r>
          </a:p>
          <a:p>
            <a:endParaRPr lang="ru-RU" dirty="0"/>
          </a:p>
        </p:txBody>
      </p:sp>
      <p:pic>
        <p:nvPicPr>
          <p:cNvPr id="7" name="Рисунок 6" descr="C:\Documents and Settings\Admin\Мои документы\фото\Игра больница\SAM_00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562387"/>
            <a:ext cx="2448272" cy="18722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496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3200" b="1" dirty="0"/>
              <a:t>Ожидаемые  результаты работы с родителями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8003232" cy="471338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Преодоление родителями неадекватных личных установок, особенностей поведения.</a:t>
            </a:r>
          </a:p>
          <a:p>
            <a:r>
              <a:rPr lang="ru-RU" dirty="0"/>
              <a:t>Расширение сферы психологических знаний родителей  о развитии детей с интеллектуальной недостаточностью</a:t>
            </a:r>
          </a:p>
        </p:txBody>
      </p:sp>
    </p:spTree>
    <p:extLst>
      <p:ext uri="{BB962C8B-B14F-4D97-AF65-F5344CB8AC3E}">
        <p14:creationId xmlns:p14="http://schemas.microsoft.com/office/powerpoint/2010/main" val="11151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200" b="1" dirty="0" smtClean="0"/>
              <a:t>Формы работы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ru-RU" sz="2000" dirty="0" smtClean="0"/>
              <a:t>индивидуальные беседы-консультации(например: Ознакомление </a:t>
            </a:r>
            <a:r>
              <a:rPr lang="ru-RU" sz="2000" dirty="0"/>
              <a:t>родителей с результатами диагностики </a:t>
            </a:r>
            <a:r>
              <a:rPr lang="ru-RU" sz="2000" dirty="0" smtClean="0"/>
              <a:t>), </a:t>
            </a:r>
          </a:p>
          <a:p>
            <a:r>
              <a:rPr lang="ru-RU" sz="2000" dirty="0" smtClean="0"/>
              <a:t>лекции, </a:t>
            </a:r>
            <a:r>
              <a:rPr lang="ru-RU" sz="2000" dirty="0"/>
              <a:t>в </a:t>
            </a:r>
            <a:r>
              <a:rPr lang="ru-RU" sz="2000" dirty="0" smtClean="0"/>
              <a:t>том числе </a:t>
            </a:r>
            <a:r>
              <a:rPr lang="ru-RU" sz="2000" dirty="0"/>
              <a:t>совместно с детским </a:t>
            </a:r>
            <a:r>
              <a:rPr lang="ru-RU" sz="2000" dirty="0" smtClean="0"/>
              <a:t>врачом-психиатром(например: </a:t>
            </a:r>
            <a:r>
              <a:rPr lang="ru-RU" sz="2000" dirty="0"/>
              <a:t>Особенности поведения ребенка с интеллектуальной </a:t>
            </a:r>
            <a:r>
              <a:rPr lang="ru-RU" sz="2000" dirty="0" smtClean="0"/>
              <a:t>недостаточностью), </a:t>
            </a:r>
            <a:endParaRPr lang="ru-RU" sz="2000" dirty="0"/>
          </a:p>
          <a:p>
            <a:r>
              <a:rPr lang="ru-RU" sz="2000" dirty="0" smtClean="0"/>
              <a:t> групповые  коррекционные занятия, </a:t>
            </a:r>
            <a:r>
              <a:rPr lang="ru-RU" sz="2000" dirty="0"/>
              <a:t>которые представлены «Тренингом родительской эффективности», составленным на основе авторской программы Н.В. </a:t>
            </a:r>
            <a:r>
              <a:rPr lang="ru-RU" sz="2000" dirty="0" smtClean="0"/>
              <a:t>Степиной, </a:t>
            </a:r>
            <a:r>
              <a:rPr lang="ru-RU" sz="2000" dirty="0"/>
              <a:t>и  «Программой психологической помощи родителям, имеющим детей с нарушениями интеллекта», составленной на основе программы  О.Б. </a:t>
            </a:r>
            <a:r>
              <a:rPr lang="ru-RU" sz="2000" dirty="0" err="1"/>
              <a:t>Чаровой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29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6104"/>
          </a:xfrm>
        </p:spPr>
        <p:txBody>
          <a:bodyPr/>
          <a:lstStyle/>
          <a:p>
            <a:r>
              <a:rPr lang="ru-RU" sz="3200" b="1" dirty="0"/>
              <a:t>Критерии ограничения и противопоказания на участие в </a:t>
            </a:r>
            <a:r>
              <a:rPr lang="ru-RU" sz="3200" b="1" dirty="0" smtClean="0"/>
              <a:t>программе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060849"/>
            <a:ext cx="7632848" cy="18002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участию в освоении программы не допускаются дети, имеющие психиатрические заболевания, требующие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427289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b="1" dirty="0"/>
              <a:t>Права и обязанности участников программы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661371"/>
              </p:ext>
            </p:extLst>
          </p:nvPr>
        </p:nvGraphicFramePr>
        <p:xfrm>
          <a:off x="539553" y="1052513"/>
          <a:ext cx="8064896" cy="5593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3979"/>
                <a:gridCol w="3129176"/>
                <a:gridCol w="3051741"/>
              </a:tblGrid>
              <a:tr h="1812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Участники программы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44" marR="2954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Права участников программы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44" marR="2954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Обязанности участников программы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44" marR="29544" marT="0" marB="0"/>
                </a:tc>
              </a:tr>
              <a:tr h="48924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Педагог-психолог, учитель-дефектолог, учитель-логопед, социальный педагог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44" marR="2954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-Вправе вносить изменения в календарно-тематическое планирование;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гибко менять стиль общения с детьми соответственно их 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жизненному опыту;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-адаптировать предлагаемые упражнения </a:t>
                      </a:r>
                      <a:r>
                        <a:rPr lang="ru-RU" sz="1800" dirty="0" smtClean="0">
                          <a:effectLst/>
                        </a:rPr>
                        <a:t>соответствен­но </a:t>
                      </a:r>
                      <a:r>
                        <a:rPr lang="ru-RU" sz="1800" dirty="0">
                          <a:effectLst/>
                        </a:rPr>
                        <a:t>возрасту и реальным возможностям детей,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-учитывать, что распределение времени на отдельные упражнения будет различным.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44" marR="295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Педагогические работники обязаны: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- </a:t>
                      </a:r>
                      <a:r>
                        <a:rPr lang="ru-RU" sz="1800" dirty="0">
                          <a:effectLst/>
                        </a:rPr>
                        <a:t>охранять жизнь, физическое и психическое здоровье  </a:t>
                      </a:r>
                      <a:r>
                        <a:rPr lang="ru-RU" sz="1800" dirty="0" smtClean="0">
                          <a:effectLst/>
                        </a:rPr>
                        <a:t>обучающихся;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- </a:t>
                      </a:r>
                      <a:r>
                        <a:rPr lang="ru-RU" sz="1800" dirty="0">
                          <a:effectLst/>
                        </a:rPr>
                        <a:t>использовать </a:t>
                      </a:r>
                      <a:r>
                        <a:rPr lang="ru-RU" sz="1800" dirty="0" err="1">
                          <a:effectLst/>
                        </a:rPr>
                        <a:t>безотметочный</a:t>
                      </a:r>
                      <a:r>
                        <a:rPr lang="ru-RU" sz="1800" dirty="0">
                          <a:effectLst/>
                        </a:rPr>
                        <a:t> метод работы;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 делать акцент на позитивных моментах, успешном выполнении заданий ребенком;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-предлагать  необходи­мую помощь; </a:t>
                      </a:r>
                    </a:p>
                  </a:txBody>
                  <a:tcPr marL="29544" marR="29544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64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2528784"/>
              </p:ext>
            </p:extLst>
          </p:nvPr>
        </p:nvGraphicFramePr>
        <p:xfrm>
          <a:off x="611560" y="655328"/>
          <a:ext cx="7992888" cy="54379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971"/>
                <a:gridCol w="2076461"/>
                <a:gridCol w="4104456"/>
              </a:tblGrid>
              <a:tr h="7604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Участники программы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Права участников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Обязанности участников программы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</a:tr>
              <a:tr h="46775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Педагог-психолог, учитель-дефектолог, учитель-логопед, социальный педагог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- </a:t>
                      </a:r>
                      <a:r>
                        <a:rPr lang="ru-RU" sz="2000" dirty="0">
                          <a:effectLst/>
                        </a:rPr>
                        <a:t>должны иметь профессиональную подготовку по методам диагностики, обладать теоретическими знани­ями по возрастной и педагогической </a:t>
                      </a:r>
                      <a:r>
                        <a:rPr lang="ru-RU" sz="2000" dirty="0" smtClean="0">
                          <a:effectLst/>
                        </a:rPr>
                        <a:t>психологии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-хранить профессиональную тайну, не распространять сведения, полученные в результате диагностической работы, если ознакомление с ними может нанести ущерб ребенку или его </a:t>
                      </a:r>
                      <a:r>
                        <a:rPr lang="ru-RU" sz="2000" dirty="0" smtClean="0">
                          <a:effectLst/>
                        </a:rPr>
                        <a:t>окружающим</a:t>
                      </a:r>
                      <a:endParaRPr lang="ru-RU" sz="2000" dirty="0">
                        <a:effectLst/>
                      </a:endParaRPr>
                    </a:p>
                  </a:txBody>
                  <a:tcPr marL="26355" marR="263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07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977479"/>
              </p:ext>
            </p:extLst>
          </p:nvPr>
        </p:nvGraphicFramePr>
        <p:xfrm>
          <a:off x="611560" y="548681"/>
          <a:ext cx="7920880" cy="5703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5647"/>
                <a:gridCol w="2485910"/>
                <a:gridCol w="3639323"/>
              </a:tblGrid>
              <a:tr h="6472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Участники программы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Права участников программы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Обязанности участников программы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</a:tr>
              <a:tr h="50564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Педагог-психолог, учитель-дефектолог, учитель-логопед, социальный педагог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Ряд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требований к личност­ным качествам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педагогов: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</a:rPr>
                        <a:t>должны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быть достаточно терпимыми  и за­ранее быть готовыми к трудностям не только учебного, но и поведенческого характера ребенка;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- должны уметь владеть собой и гибко управлять процессом общения с ребенком на основе заинтересован­ности, а не принуждения;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– проявлять креативность в общении с детьми, уважение к внутреннему миру воспитанника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355" marR="2635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50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842685"/>
              </p:ext>
            </p:extLst>
          </p:nvPr>
        </p:nvGraphicFramePr>
        <p:xfrm>
          <a:off x="539552" y="548680"/>
          <a:ext cx="7992888" cy="59046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11971"/>
                <a:gridCol w="3129176"/>
                <a:gridCol w="3051741"/>
              </a:tblGrid>
              <a:tr h="5904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Дети 7-12 лет с умеренной умственной отсталостью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34" marR="590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Права  обучающихся охраняются Конвенцией ООН о правах ребенка, действующим законодательством РФ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 Каждый обучающийся  имеет право на: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защиту от всех форм физического и психического насилия, оскорбления личности;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удовлетворение потребности в эмоционально-личностном общении;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получение квалифицированной помощи и коррекцию имеющихся недостатков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</a:rPr>
                        <a:t>развития</a:t>
                      </a:r>
                      <a:endParaRPr lang="ru-RU" sz="18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59034" marR="59034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Обучающиеся обязаны: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стремиться к самостоятельному выполнению заданий педагога;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бережно относиться к имуществу Учреждения;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уважать честь и достоинство других  обучающихся и работников;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быть аккуратным и опрятным в одежде;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 соблюдать установленные правила внутреннего распорядка, техники безопасности, санитарии, гигиены;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effectLst/>
                        </a:rPr>
                        <a:t>-регулярно посещать занятия. </a:t>
                      </a:r>
                    </a:p>
                  </a:txBody>
                  <a:tcPr marL="59034" marR="5903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1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Права и обязанности участников программы</a:t>
            </a:r>
            <a:endParaRPr lang="ru-RU" sz="32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733383"/>
              </p:ext>
            </p:extLst>
          </p:nvPr>
        </p:nvGraphicFramePr>
        <p:xfrm>
          <a:off x="457200" y="1600200"/>
          <a:ext cx="7992888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4216"/>
                <a:gridCol w="2996931"/>
                <a:gridCol w="3051741"/>
              </a:tblGrid>
              <a:tr h="34896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Родители (законные представители)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Имеют право на: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добровольное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участие в программе;</a:t>
                      </a:r>
                      <a:b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- уважение человеческо-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го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  достоинства;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-   отказаться от участия в программе при наличии обстоятельств, которые могут нанести вред его психическому и физическому здоровью.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обязаны:</a:t>
                      </a:r>
                      <a:b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- не совершать действий, 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наносящих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effectLst/>
                        </a:rPr>
                        <a:t>психологичес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effectLst/>
                        </a:rPr>
                        <a:t>-кую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или физическую травму другим участникам программы;</a:t>
                      </a:r>
                      <a:b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2000" b="0" dirty="0">
                          <a:solidFill>
                            <a:schemeClr val="tx1"/>
                          </a:solidFill>
                          <a:effectLst/>
                        </a:rPr>
                        <a:t>-   соблюдать режим посещения занятий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99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Пояснительная записка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1600200"/>
            <a:ext cx="36004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</a:t>
            </a:r>
            <a:r>
              <a:rPr lang="ru-RU" sz="1800" dirty="0"/>
              <a:t>Дети с умеренными интеллектуальными нарушениями обладают потенциальными способностями к накоплению сенсорного опыта, так как не у всех есть тяжелые нарушения слуха и зрения. Вместе с тем,  общая инертность психики, нарушения движений и речи, препятствуют формированию целостных восприятий предметов и явлений окружающей их среды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7547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  Основная </a:t>
            </a:r>
            <a:r>
              <a:rPr lang="ru-RU" sz="1800" dirty="0"/>
              <a:t>коррекционная работа должна быть направлена на развитие познания ребенком окружающей действительности на основе предметной деятельности.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\\Zam_direktora\DOK\Изображение\DSC0256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2952328" cy="2151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379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Ресурсы, которые необходимы для эффективной реализации программы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63284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1</a:t>
            </a:r>
            <a:r>
              <a:rPr lang="ru-RU" sz="2400" dirty="0"/>
              <a:t>. Специалисты, реализующие программу, должны иметь опыт  работы с детьми с  умственной отсталостью.</a:t>
            </a:r>
          </a:p>
          <a:p>
            <a:pPr marL="0" indent="0">
              <a:buNone/>
            </a:pPr>
            <a:r>
              <a:rPr lang="ru-RU" sz="2400" dirty="0"/>
              <a:t>2. Помогать детям  почувствовать личностную свободу, принять себя и сверстников такими, какие они есть на самом деле.</a:t>
            </a:r>
          </a:p>
          <a:p>
            <a:pPr marL="0" indent="0">
              <a:buNone/>
            </a:pPr>
            <a:r>
              <a:rPr lang="ru-RU" sz="2400" dirty="0"/>
              <a:t>3. Проводить занятия на высоком эмоциональном подъеме.</a:t>
            </a:r>
          </a:p>
          <a:p>
            <a:pPr marL="0" indent="0">
              <a:buNone/>
            </a:pPr>
            <a:r>
              <a:rPr lang="ru-RU" sz="2400" dirty="0"/>
              <a:t>4. Наблюдать за стилем поведения детей.</a:t>
            </a:r>
          </a:p>
          <a:p>
            <a:pPr marL="0" indent="0">
              <a:buNone/>
            </a:pPr>
            <a:r>
              <a:rPr lang="ru-RU" sz="2400" dirty="0"/>
              <a:t>5. Оказывать детям посильную помощь при выполнении заданий.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82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Требования к материально-технической оснащенности занятий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9"/>
            <a:ext cx="8003232" cy="4176464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/>
              <a:t>Оформление </a:t>
            </a:r>
            <a:r>
              <a:rPr lang="ru-RU" sz="2000" dirty="0"/>
              <a:t>кабинета для проведения занятий должно создавать для ребенка атмосферу уюта и психоэмоционального комфорта, не быть чрезмерно перегруженным, т.е. соответствовать требованиям необходимости и достаточности в оснащении обозримых пособий, игр, тренажеров. В то же время атмосфера в кабинете должна создавать рабочий настрой и  мотивировать учащихся на учебную деятельность. </a:t>
            </a:r>
            <a:r>
              <a:rPr lang="ru-RU" sz="2000" dirty="0" smtClean="0"/>
              <a:t>Необходимо</a:t>
            </a:r>
            <a:r>
              <a:rPr lang="ru-RU" sz="2000" dirty="0"/>
              <a:t>, чтобы родители имели свободный доступ к кабинету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b="1" i="1" dirty="0"/>
              <a:t>К</a:t>
            </a:r>
            <a:r>
              <a:rPr lang="ru-RU" sz="2000" b="1" i="1" dirty="0" smtClean="0"/>
              <a:t>ритерии</a:t>
            </a:r>
            <a:r>
              <a:rPr lang="ru-RU" sz="2000" dirty="0" smtClean="0"/>
              <a:t>, </a:t>
            </a:r>
            <a:r>
              <a:rPr lang="ru-RU" sz="2000" dirty="0"/>
              <a:t>по которым происходит организация рабочего пространства:</a:t>
            </a:r>
          </a:p>
          <a:p>
            <a:r>
              <a:rPr lang="ru-RU" sz="2000" dirty="0" err="1"/>
              <a:t>з</a:t>
            </a:r>
            <a:r>
              <a:rPr lang="ru-RU" sz="2000" dirty="0" err="1" smtClean="0"/>
              <a:t>доровьесбережение</a:t>
            </a:r>
            <a:endParaRPr lang="ru-RU" sz="2000" dirty="0" smtClean="0"/>
          </a:p>
          <a:p>
            <a:r>
              <a:rPr lang="ru-RU" sz="2000" dirty="0"/>
              <a:t>с</a:t>
            </a:r>
            <a:r>
              <a:rPr lang="ru-RU" sz="2000" dirty="0" smtClean="0"/>
              <a:t>оответствие возрасту ребенка</a:t>
            </a:r>
          </a:p>
          <a:p>
            <a:r>
              <a:rPr lang="ru-RU" sz="2000" dirty="0" smtClean="0"/>
              <a:t>реабилитация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00204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Сроки и этапы реализации программы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908720"/>
            <a:ext cx="3812232" cy="5217443"/>
          </a:xfrm>
        </p:spPr>
        <p:txBody>
          <a:bodyPr/>
          <a:lstStyle/>
          <a:p>
            <a:pPr marL="0" lvl="0" indent="0">
              <a:buNone/>
            </a:pPr>
            <a:r>
              <a:rPr lang="ru-RU" sz="1800" b="1" dirty="0" smtClean="0">
                <a:solidFill>
                  <a:srgbClr val="990000"/>
                </a:solidFill>
              </a:rPr>
              <a:t>1. Организационно-подготовительный </a:t>
            </a:r>
            <a:endParaRPr lang="ru-RU" sz="1800" b="1" dirty="0">
              <a:solidFill>
                <a:srgbClr val="990000"/>
              </a:solidFill>
            </a:endParaRPr>
          </a:p>
          <a:p>
            <a:pPr lvl="0"/>
            <a:r>
              <a:rPr lang="ru-RU" sz="1600" dirty="0"/>
              <a:t>кадровое обеспечение программы;</a:t>
            </a:r>
          </a:p>
          <a:p>
            <a:pPr lvl="0"/>
            <a:r>
              <a:rPr lang="ru-RU" sz="1600" dirty="0"/>
              <a:t>определение функциональных обязанностей специалистов;</a:t>
            </a:r>
          </a:p>
          <a:p>
            <a:pPr lvl="0"/>
            <a:r>
              <a:rPr lang="ru-RU" sz="1600" dirty="0"/>
              <a:t>подбор и изучение существующей учебно-программной и методической литературы;</a:t>
            </a:r>
          </a:p>
          <a:p>
            <a:pPr lvl="0"/>
            <a:r>
              <a:rPr lang="ru-RU" sz="1600" dirty="0"/>
              <a:t>проведение обучающих семинаров по проблемам;</a:t>
            </a:r>
          </a:p>
          <a:p>
            <a:pPr lvl="0"/>
            <a:r>
              <a:rPr lang="ru-RU" sz="1600" dirty="0"/>
              <a:t>подготовка материальной базы</a:t>
            </a:r>
            <a:r>
              <a:rPr lang="ru-RU" sz="1600" dirty="0" smtClean="0"/>
              <a:t>.</a:t>
            </a:r>
            <a:endParaRPr lang="ru-RU" sz="1600" dirty="0"/>
          </a:p>
          <a:p>
            <a:pPr marL="0" indent="0">
              <a:buNone/>
            </a:pPr>
            <a:r>
              <a:rPr lang="ru-RU" sz="1600" b="1" dirty="0"/>
              <a:t>Сроки реализации: сентябрь -декабрь 2010 года</a:t>
            </a:r>
          </a:p>
          <a:p>
            <a:pPr marL="0" lvl="0" indent="0">
              <a:buNone/>
            </a:pPr>
            <a:r>
              <a:rPr lang="ru-RU" sz="1800" b="1" dirty="0">
                <a:solidFill>
                  <a:srgbClr val="990000"/>
                </a:solidFill>
              </a:rPr>
              <a:t>2. Организационно-диагностический </a:t>
            </a:r>
          </a:p>
          <a:p>
            <a:pPr lvl="0"/>
            <a:r>
              <a:rPr lang="ru-RU" sz="1600" dirty="0"/>
              <a:t>проведение диагностических мероприятий;</a:t>
            </a:r>
          </a:p>
          <a:p>
            <a:pPr lvl="0"/>
            <a:r>
              <a:rPr lang="ru-RU" sz="1600" dirty="0"/>
              <a:t>обработка и анализ полученных результатов;</a:t>
            </a:r>
          </a:p>
          <a:p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3682752" cy="5217443"/>
          </a:xfrm>
        </p:spPr>
        <p:txBody>
          <a:bodyPr/>
          <a:lstStyle/>
          <a:p>
            <a:pPr lvl="0"/>
            <a:r>
              <a:rPr lang="ru-RU" sz="1600" dirty="0" smtClean="0"/>
              <a:t>проведение </a:t>
            </a:r>
            <a:r>
              <a:rPr lang="ru-RU" sz="1600" dirty="0"/>
              <a:t>психолого-педагогических  консилиумов;</a:t>
            </a:r>
          </a:p>
          <a:p>
            <a:pPr lvl="0"/>
            <a:r>
              <a:rPr lang="ru-RU" sz="1600" dirty="0"/>
              <a:t>составление планов сопровождения. </a:t>
            </a:r>
            <a:endParaRPr lang="ru-RU" sz="1600" dirty="0" smtClean="0"/>
          </a:p>
          <a:p>
            <a:pPr marL="0" lvl="0" indent="0">
              <a:buNone/>
            </a:pPr>
            <a:r>
              <a:rPr lang="ru-RU" sz="1600" dirty="0" smtClean="0"/>
              <a:t>  </a:t>
            </a:r>
            <a:r>
              <a:rPr lang="ru-RU" sz="1600" b="1" dirty="0"/>
              <a:t>Сроки реализации: январь  – май 2011 года.</a:t>
            </a:r>
          </a:p>
          <a:p>
            <a:pPr marL="0" lvl="0" indent="0">
              <a:buNone/>
            </a:pPr>
            <a:r>
              <a:rPr lang="ru-RU" sz="1800" b="1" dirty="0">
                <a:solidFill>
                  <a:srgbClr val="990000"/>
                </a:solidFill>
              </a:rPr>
              <a:t>3. Технологический этап:</a:t>
            </a:r>
          </a:p>
          <a:p>
            <a:pPr lvl="0"/>
            <a:r>
              <a:rPr lang="ru-RU" sz="1600" dirty="0"/>
              <a:t>практическая реализация программы.</a:t>
            </a:r>
          </a:p>
          <a:p>
            <a:r>
              <a:rPr lang="ru-RU" sz="1600" dirty="0"/>
              <a:t>   Сроки реализации: сентябрь 2011 года – декабрь 2014 года.</a:t>
            </a:r>
          </a:p>
          <a:p>
            <a:pPr lvl="0"/>
            <a:r>
              <a:rPr lang="ru-RU" sz="1600" dirty="0"/>
              <a:t>Заключительный (аналитико-обобщающий) этап:</a:t>
            </a:r>
          </a:p>
          <a:p>
            <a:pPr lvl="0"/>
            <a:r>
              <a:rPr lang="ru-RU" sz="1600" dirty="0"/>
              <a:t>проведение итоговой  диагностики;</a:t>
            </a:r>
          </a:p>
          <a:p>
            <a:pPr lvl="0"/>
            <a:r>
              <a:rPr lang="ru-RU" sz="1600" dirty="0"/>
              <a:t>совместный анализ результатов коррекционной-развивающей  работы; </a:t>
            </a:r>
          </a:p>
          <a:p>
            <a:pPr lvl="0"/>
            <a:r>
              <a:rPr lang="ru-RU" sz="1600" dirty="0"/>
              <a:t>рефлексия.</a:t>
            </a:r>
          </a:p>
          <a:p>
            <a:pPr marL="0" indent="0">
              <a:buNone/>
            </a:pPr>
            <a:r>
              <a:rPr lang="ru-RU" sz="1600" b="1" dirty="0"/>
              <a:t>Сроки реализации:  январь- май </a:t>
            </a:r>
            <a:r>
              <a:rPr lang="ru-RU" sz="1600" b="1" dirty="0" smtClean="0"/>
              <a:t>2015г</a:t>
            </a:r>
            <a:r>
              <a:rPr lang="ru-RU" sz="1600" dirty="0" smtClean="0"/>
              <a:t>. </a:t>
            </a:r>
            <a:endParaRPr lang="ru-RU" sz="1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4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sz="3200" b="1" dirty="0"/>
              <a:t>Критерии оценки достижения планируемых результатов</a:t>
            </a:r>
            <a:endParaRPr lang="ru-RU" sz="3200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639550"/>
              </p:ext>
            </p:extLst>
          </p:nvPr>
        </p:nvGraphicFramePr>
        <p:xfrm>
          <a:off x="611561" y="1268757"/>
          <a:ext cx="7992887" cy="5367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34337"/>
                <a:gridCol w="2436581"/>
                <a:gridCol w="2521969"/>
              </a:tblGrid>
              <a:tr h="71434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Критерии оценки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Запланированные показатели/ индикаторы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Источник получения информации 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5336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Уровень речевой коммуникации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Повышение уровня на </a:t>
                      </a: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60 </a:t>
                      </a: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Наблюдение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Анкеты родителей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714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Сформированность</a:t>
                      </a:r>
                      <a:r>
                        <a:rPr lang="ru-RU" sz="2000" dirty="0">
                          <a:effectLst/>
                        </a:rPr>
                        <a:t> коммуникативных навыков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Повышение уровня на </a:t>
                      </a: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50</a:t>
                      </a: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Наблюдение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Анкеты родителей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9294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Сформированность</a:t>
                      </a:r>
                      <a:r>
                        <a:rPr lang="ru-RU" sz="2000" dirty="0">
                          <a:effectLst/>
                        </a:rPr>
                        <a:t> психомоторных процессов и сенсорного развития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Повышение уровня на </a:t>
                      </a: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40</a:t>
                      </a:r>
                      <a:r>
                        <a:rPr lang="ru-RU" sz="2000" dirty="0">
                          <a:effectLst/>
                        </a:rPr>
                        <a:t>%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Результаты </a:t>
                      </a:r>
                      <a:r>
                        <a:rPr lang="ru-RU" sz="2000" dirty="0">
                          <a:effectLst/>
                        </a:rPr>
                        <a:t>психолого-педагогического обследования по методике Е.А. </a:t>
                      </a:r>
                      <a:r>
                        <a:rPr lang="ru-RU" sz="2000" dirty="0" err="1">
                          <a:effectLst/>
                        </a:rPr>
                        <a:t>Стребелевой</a:t>
                      </a:r>
                      <a:r>
                        <a:rPr lang="ru-RU" sz="2000" dirty="0">
                          <a:effectLst/>
                        </a:rPr>
                        <a:t>.-Анкеты  родителей 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714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Умение видеть временные рамки своей деятельности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Повышение уровня на </a:t>
                      </a: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50</a:t>
                      </a: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43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Способность ориентироваться в пространстве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Повышение уровня на </a:t>
                      </a: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80</a:t>
                      </a:r>
                      <a:r>
                        <a:rPr lang="ru-RU" sz="2000" dirty="0">
                          <a:effectLst/>
                        </a:rPr>
                        <a:t>%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6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sz="3200" b="1" dirty="0"/>
              <a:t>Критерии оценки </a:t>
            </a:r>
            <a:r>
              <a:rPr lang="ru-RU" sz="3200" b="1" dirty="0" smtClean="0"/>
              <a:t> </a:t>
            </a:r>
            <a:r>
              <a:rPr lang="ru-RU" sz="3200" b="1" dirty="0"/>
              <a:t>планируемых результатов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5764290"/>
              </p:ext>
            </p:extLst>
          </p:nvPr>
        </p:nvGraphicFramePr>
        <p:xfrm>
          <a:off x="467544" y="980729"/>
          <a:ext cx="8206308" cy="5760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4336"/>
                <a:gridCol w="2736304"/>
                <a:gridCol w="2445668"/>
              </a:tblGrid>
              <a:tr h="6281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Критерии оценки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Запланированные показатели/ индикаторы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Источник получения информации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912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Определение  последовательность событий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Повышение уровня на 60%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-Результаты психолого-педагогического обследования по методике Е.А. </a:t>
                      </a:r>
                      <a:r>
                        <a:rPr lang="ru-RU" sz="1800" dirty="0" err="1">
                          <a:effectLst/>
                        </a:rPr>
                        <a:t>Стребелевой</a:t>
                      </a:r>
                      <a:r>
                        <a:rPr lang="ru-RU" sz="1800" dirty="0">
                          <a:effectLst/>
                        </a:rPr>
                        <a:t>.-Анкеты  родителей 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</a:tr>
              <a:tr h="912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  Выделение цвета как признака,  сличение основных цветов.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Повышение  уровня развития детей на 30%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72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Называние (для неговорящих детей показывание) основных цветов.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Повышение   результатов детей на 25%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26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 Определение уровня практической ориентации на величину предмета.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Повышение уровня на 30%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72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Выявление уровня развития целостного восприятия, анализа образца.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Повышение  уровня на 20%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485" marR="28485" marT="28485" marB="28485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71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Критерии </a:t>
            </a:r>
            <a:r>
              <a:rPr lang="ru-RU" sz="3200" b="1" dirty="0"/>
              <a:t>оценки достижения планируемых результатов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28256" cy="4785395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990000"/>
                </a:solidFill>
              </a:rPr>
              <a:t>    Количественный  </a:t>
            </a:r>
            <a:r>
              <a:rPr lang="ru-RU" sz="2000" b="1" dirty="0">
                <a:solidFill>
                  <a:srgbClr val="990000"/>
                </a:solidFill>
              </a:rPr>
              <a:t>результат: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повышения уровня развития восприятия цвета, умения выделять цвет как признак предмета, сличать цвета  на 30 % (от стартовых данных)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повышения умения узнавать и называть   основные цвета на 25 % (от стартовых данных).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повышение уровня практической ориентации в величине предмета на  30%.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повышение уровня  развития целостного восприятия предметной картинки, анализ образца на 20%.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340768"/>
            <a:ext cx="3682752" cy="478539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 </a:t>
            </a:r>
            <a:r>
              <a:rPr lang="ru-RU" sz="1800" dirty="0" smtClean="0"/>
              <a:t>  </a:t>
            </a:r>
            <a:r>
              <a:rPr lang="ru-RU" sz="2000" b="1" dirty="0" smtClean="0">
                <a:solidFill>
                  <a:srgbClr val="990000"/>
                </a:solidFill>
              </a:rPr>
              <a:t>Качественный</a:t>
            </a:r>
            <a:r>
              <a:rPr lang="ru-RU" sz="2000" b="1" dirty="0">
                <a:solidFill>
                  <a:srgbClr val="990000"/>
                </a:solidFill>
              </a:rPr>
              <a:t>  результат:  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повышение речевой активности детей, обогащение словаря.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повышение уровня развития мелкой и крупной моторики у детей.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повышение уровня восприятия формы предмета.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развитие психических процессов:  памяти, мышления, восприятия,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66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Практическая апробация </a:t>
            </a:r>
            <a:r>
              <a:rPr lang="ru-RU" sz="3200" b="1" dirty="0"/>
              <a:t>программы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4525963"/>
          </a:xfrm>
        </p:spPr>
        <p:txBody>
          <a:bodyPr/>
          <a:lstStyle/>
          <a:p>
            <a:r>
              <a:rPr lang="ru-RU" sz="1800" dirty="0" smtClean="0"/>
              <a:t>Апробирована </a:t>
            </a:r>
            <a:r>
              <a:rPr lang="ru-RU" sz="1800" dirty="0"/>
              <a:t>на базе Областного государственного автономного учреждения для детей, нуждающихся в психолого-педагогической и медико-социальной помощи, «Центр психолого-медико-социального сопровождения» г. Иркутска.</a:t>
            </a:r>
          </a:p>
          <a:p>
            <a:r>
              <a:rPr lang="ru-RU" sz="1800" dirty="0"/>
              <a:t>Срок апробации: сентябрь 2010 года-май 2012 года</a:t>
            </a:r>
          </a:p>
          <a:p>
            <a:r>
              <a:rPr lang="ru-RU" sz="1800" dirty="0"/>
              <a:t>Количество участников: учитель-дефектолог-2 человека, учитель-логопед-1 человек, педагог-психолог-2 человека, социальный педагог-1 человек, обучающихся -15 человек.</a:t>
            </a:r>
          </a:p>
        </p:txBody>
      </p:sp>
      <p:pic>
        <p:nvPicPr>
          <p:cNvPr id="8194" name="Picture 2" descr="C:\Documents and Settings\Admin\Мои документы\фото26.12.2011\IMG_00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466728" cy="231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Documents and Settings\Admin\Мои документы\фото2011\Фото дети\IMG_00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61048"/>
            <a:ext cx="3384376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26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Admin\Мои документы\фото2011\Фото дети\IMG_00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236168" cy="215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Documents and Settings\Admin\Мои документы\фото2011\Фото дети\IMG_00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3426656" cy="228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\\Gerasimova\Dok\Фотографии\Фото уроки\309CANON\IMG_093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33536"/>
            <a:ext cx="2736304" cy="2011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\\Gerasimova\Dok\Фотографии\Фото уроки\309CANON\IMG_095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139912"/>
            <a:ext cx="2767533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479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ru-RU" sz="5400" b="1" dirty="0" smtClean="0">
                <a:solidFill>
                  <a:srgbClr val="990000"/>
                </a:solidFill>
              </a:rPr>
              <a:t>Спасибо за внимание!</a:t>
            </a:r>
            <a:endParaRPr lang="ru-RU" sz="54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0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Научные основания программы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Работы, посвященные проблемам воспитания и обучения детей с умеренной и тяжёлой умственной отсталостью, конкретизируют пути </a:t>
            </a:r>
            <a:r>
              <a:rPr lang="ru-RU" sz="2000" b="1" dirty="0">
                <a:solidFill>
                  <a:srgbClr val="990000"/>
                </a:solidFill>
              </a:rPr>
              <a:t>формирования социально-бытовых и трудовых умений и навыков</a:t>
            </a:r>
            <a:r>
              <a:rPr lang="ru-RU" sz="2000" dirty="0"/>
              <a:t> (Г.В. Васенков, А.А. </a:t>
            </a:r>
            <a:r>
              <a:rPr lang="ru-RU" sz="2000" dirty="0" err="1"/>
              <a:t>Ватажина</a:t>
            </a:r>
            <a:r>
              <a:rPr lang="ru-RU" sz="2000" dirty="0"/>
              <a:t>, Н.Ф. Дементьева, Г.М. </a:t>
            </a:r>
            <a:r>
              <a:rPr lang="ru-RU" sz="2000" dirty="0" err="1"/>
              <a:t>Дульнев</a:t>
            </a:r>
            <a:r>
              <a:rPr lang="ru-RU" sz="2000" dirty="0"/>
              <a:t>, Л.В. </a:t>
            </a:r>
            <a:r>
              <a:rPr lang="ru-RU" sz="2000" dirty="0" err="1"/>
              <a:t>Занков</a:t>
            </a:r>
            <a:r>
              <a:rPr lang="ru-RU" sz="2000" dirty="0"/>
              <a:t>, В.М. Коган, М.И. </a:t>
            </a:r>
            <a:r>
              <a:rPr lang="ru-RU" sz="2000" dirty="0" err="1"/>
              <a:t>Кузьмицкая</a:t>
            </a:r>
            <a:r>
              <a:rPr lang="ru-RU" sz="2000" dirty="0"/>
              <a:t>, Н.Б. Лурье, А.Р. </a:t>
            </a:r>
            <a:r>
              <a:rPr lang="ru-RU" sz="2000" dirty="0" err="1"/>
              <a:t>Маллер</a:t>
            </a:r>
            <a:r>
              <a:rPr lang="ru-RU" sz="2000" dirty="0"/>
              <a:t>, Л.С. Мирский, В.Г. Петрова, М.М. Сидорова, Г.В. </a:t>
            </a:r>
            <a:r>
              <a:rPr lang="ru-RU" sz="2000" dirty="0" err="1"/>
              <a:t>Цикото</a:t>
            </a:r>
            <a:r>
              <a:rPr lang="ru-RU" sz="2000" dirty="0"/>
              <a:t>, А.М. </a:t>
            </a:r>
            <a:r>
              <a:rPr lang="ru-RU" sz="2000" dirty="0" err="1"/>
              <a:t>Шербакова</a:t>
            </a:r>
            <a:r>
              <a:rPr lang="ru-RU" sz="2000" dirty="0"/>
              <a:t>, Л.М. Шипицына, Я.Г. </a:t>
            </a:r>
            <a:r>
              <a:rPr lang="ru-RU" sz="2000" dirty="0" err="1"/>
              <a:t>Юдилевич</a:t>
            </a:r>
            <a:r>
              <a:rPr lang="ru-RU" sz="2000" dirty="0"/>
              <a:t> и др.), </a:t>
            </a:r>
            <a:r>
              <a:rPr lang="ru-RU" sz="2000" b="1" dirty="0">
                <a:solidFill>
                  <a:srgbClr val="990000"/>
                </a:solidFill>
              </a:rPr>
              <a:t>сенсомоторного</a:t>
            </a:r>
            <a:r>
              <a:rPr lang="ru-RU" sz="2000" dirty="0"/>
              <a:t> (Р.Д. </a:t>
            </a:r>
            <a:r>
              <a:rPr lang="ru-RU" sz="2000" dirty="0" err="1"/>
              <a:t>Бабенкова</a:t>
            </a:r>
            <a:r>
              <a:rPr lang="ru-RU" sz="2000" dirty="0"/>
              <a:t>, Л.В. </a:t>
            </a:r>
            <a:r>
              <a:rPr lang="ru-RU" sz="2000" dirty="0" err="1"/>
              <a:t>Баряева</a:t>
            </a:r>
            <a:r>
              <a:rPr lang="ru-RU" sz="2000" dirty="0"/>
              <a:t>, Н.П. </a:t>
            </a:r>
            <a:r>
              <a:rPr lang="ru-RU" sz="2000" dirty="0" err="1"/>
              <a:t>Вайзман</a:t>
            </a:r>
            <a:r>
              <a:rPr lang="ru-RU" sz="2000" dirty="0"/>
              <a:t>, А.И. Горелик, Б.И. </a:t>
            </a:r>
            <a:r>
              <a:rPr lang="ru-RU" sz="2000" dirty="0" err="1"/>
              <a:t>Пинский</a:t>
            </a:r>
            <a:r>
              <a:rPr lang="ru-RU" sz="2000" dirty="0"/>
              <a:t>, А.М. Царев, Г.В. </a:t>
            </a:r>
            <a:r>
              <a:rPr lang="ru-RU" sz="2000" dirty="0" err="1"/>
              <a:t>Цикото</a:t>
            </a:r>
            <a:r>
              <a:rPr lang="ru-RU" sz="2000" dirty="0"/>
              <a:t> и др.) и </a:t>
            </a:r>
            <a:r>
              <a:rPr lang="ru-RU" sz="2000" b="1" dirty="0">
                <a:solidFill>
                  <a:srgbClr val="990000"/>
                </a:solidFill>
              </a:rPr>
              <a:t>речевого развития </a:t>
            </a:r>
            <a:r>
              <a:rPr lang="ru-RU" sz="2000" dirty="0"/>
              <a:t>(В.И. </a:t>
            </a:r>
            <a:r>
              <a:rPr lang="ru-RU" sz="2000" dirty="0" err="1"/>
              <a:t>Липакова</a:t>
            </a:r>
            <a:r>
              <a:rPr lang="ru-RU" sz="2000" dirty="0"/>
              <a:t>, Н.Б. Лурье, Л.И. Осокина, Л.М. Шипицына, Я.Г. </a:t>
            </a:r>
            <a:r>
              <a:rPr lang="ru-RU" sz="2000" dirty="0" err="1"/>
              <a:t>Юдилевич</a:t>
            </a:r>
            <a:r>
              <a:rPr lang="ru-RU" sz="2000" dirty="0"/>
              <a:t> и др.), а также </a:t>
            </a:r>
            <a:r>
              <a:rPr lang="ru-RU" sz="2000" b="1" dirty="0">
                <a:solidFill>
                  <a:srgbClr val="990000"/>
                </a:solidFill>
              </a:rPr>
              <a:t>развития предметно-практической и игровой деятельности </a:t>
            </a:r>
            <a:r>
              <a:rPr lang="ru-RU" sz="2000" dirty="0"/>
              <a:t>(Л.Б. </a:t>
            </a:r>
            <a:r>
              <a:rPr lang="ru-RU" sz="2000" dirty="0" err="1"/>
              <a:t>Баряева</a:t>
            </a:r>
            <a:r>
              <a:rPr lang="ru-RU" sz="2000" dirty="0"/>
              <a:t>, С.Д. </a:t>
            </a:r>
            <a:r>
              <a:rPr lang="ru-RU" sz="2000" dirty="0" err="1"/>
              <a:t>Забрамная</a:t>
            </a:r>
            <a:r>
              <a:rPr lang="ru-RU" sz="2000" dirty="0"/>
              <a:t>, А.П. Зарин, Т.Н. Исаева и др.), </a:t>
            </a:r>
            <a:r>
              <a:rPr lang="ru-RU" sz="2000" b="1" dirty="0">
                <a:solidFill>
                  <a:srgbClr val="990000"/>
                </a:solidFill>
              </a:rPr>
              <a:t>социально-педагогического обеспечения их социализации</a:t>
            </a:r>
            <a:r>
              <a:rPr lang="ru-RU" sz="2000" dirty="0"/>
              <a:t> (Е.Т. Логинова, В.В. Скрипниченко, А.М. Царев).</a:t>
            </a:r>
          </a:p>
        </p:txBody>
      </p:sp>
    </p:spTree>
    <p:extLst>
      <p:ext uri="{BB962C8B-B14F-4D97-AF65-F5344CB8AC3E}">
        <p14:creationId xmlns:p14="http://schemas.microsoft.com/office/powerpoint/2010/main" val="371297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/>
          <a:lstStyle/>
          <a:p>
            <a:r>
              <a:rPr lang="ru-RU" b="1" dirty="0"/>
              <a:t>Методологическая основа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/>
              <a:t>В программе мы опираемся на концептуальное положение Л.С. Выготского о </a:t>
            </a:r>
            <a:r>
              <a:rPr lang="ru-RU" sz="2400" b="1" dirty="0">
                <a:solidFill>
                  <a:srgbClr val="990000"/>
                </a:solidFill>
              </a:rPr>
              <a:t>единстве интеллекта и аффекта в развитии ребенка, об общих и специфических закономерностях развития ребенка в норме и при патологии </a:t>
            </a:r>
            <a:r>
              <a:rPr lang="ru-RU" sz="2400" dirty="0"/>
              <a:t>(Л.С. Выготский, В.В. Лебединский, В. И. </a:t>
            </a:r>
            <a:r>
              <a:rPr lang="ru-RU" sz="2400" dirty="0" err="1"/>
              <a:t>Лубовский</a:t>
            </a:r>
            <a:r>
              <a:rPr lang="ru-RU" sz="2400" dirty="0"/>
              <a:t>); используем общие </a:t>
            </a:r>
            <a:r>
              <a:rPr lang="ru-RU" sz="2400" b="1" dirty="0">
                <a:solidFill>
                  <a:srgbClr val="990000"/>
                </a:solidFill>
              </a:rPr>
              <a:t>принципы диагностики и коррекции детей с недостатками развития </a:t>
            </a:r>
            <a:r>
              <a:rPr lang="ru-RU" sz="2400" dirty="0"/>
              <a:t>(И.М. </a:t>
            </a:r>
            <a:r>
              <a:rPr lang="ru-RU" sz="2400" dirty="0" err="1"/>
              <a:t>Бгажнокова</a:t>
            </a:r>
            <a:r>
              <a:rPr lang="ru-RU" sz="2400" dirty="0"/>
              <a:t>, Н.Л. Белопольская, С. Д. </a:t>
            </a:r>
            <a:r>
              <a:rPr lang="ru-RU" sz="2400" dirty="0" err="1"/>
              <a:t>Забрамная</a:t>
            </a:r>
            <a:r>
              <a:rPr lang="ru-RU" sz="2400" dirty="0"/>
              <a:t>, Б.В. Зейгарник, И.Ю. Левченко, А. Р. </a:t>
            </a:r>
            <a:r>
              <a:rPr lang="ru-RU" sz="2400" dirty="0" err="1"/>
              <a:t>Лурия</a:t>
            </a:r>
            <a:r>
              <a:rPr lang="ru-RU" sz="2400" dirty="0"/>
              <a:t>, В. И. </a:t>
            </a:r>
            <a:r>
              <a:rPr lang="ru-RU" sz="2400" dirty="0" err="1"/>
              <a:t>Лубовский</a:t>
            </a:r>
            <a:r>
              <a:rPr lang="ru-RU" sz="2400" dirty="0"/>
              <a:t>, А.Р. Малер, И.И. </a:t>
            </a:r>
            <a:r>
              <a:rPr lang="ru-RU" sz="2400" dirty="0" err="1"/>
              <a:t>Мамайчук</a:t>
            </a:r>
            <a:r>
              <a:rPr lang="ru-RU" sz="2400" dirty="0"/>
              <a:t>, С.Я. Рубинштейн). </a:t>
            </a:r>
          </a:p>
        </p:txBody>
      </p:sp>
    </p:spTree>
    <p:extLst>
      <p:ext uri="{BB962C8B-B14F-4D97-AF65-F5344CB8AC3E}">
        <p14:creationId xmlns:p14="http://schemas.microsoft.com/office/powerpoint/2010/main" val="39323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548680"/>
            <a:ext cx="3456384" cy="886420"/>
          </a:xfrm>
        </p:spPr>
        <p:txBody>
          <a:bodyPr/>
          <a:lstStyle/>
          <a:p>
            <a:r>
              <a:rPr lang="ru-RU" sz="3200" dirty="0">
                <a:ea typeface="Calibri"/>
                <a:cs typeface="Times New Roman"/>
              </a:rPr>
              <a:t>Цели </a:t>
            </a:r>
            <a:r>
              <a:rPr lang="ru-RU" sz="3200" dirty="0" smtClean="0">
                <a:ea typeface="Calibri"/>
                <a:cs typeface="Times New Roman"/>
              </a:rPr>
              <a:t>программы   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55576" y="1435100"/>
            <a:ext cx="3240360" cy="4691063"/>
          </a:xfrm>
        </p:spPr>
        <p:txBody>
          <a:bodyPr/>
          <a:lstStyle/>
          <a:p>
            <a:pPr marL="342900" lvl="0" indent="-342900" algn="just">
              <a:buFont typeface="Symbol"/>
              <a:buChar char=""/>
            </a:pPr>
            <a:r>
              <a:rPr lang="ru-RU" sz="1800" dirty="0" smtClean="0">
                <a:ea typeface="Calibri"/>
              </a:rPr>
              <a:t>помочь </a:t>
            </a:r>
            <a:r>
              <a:rPr lang="ru-RU" sz="1800" dirty="0">
                <a:ea typeface="Calibri"/>
              </a:rPr>
              <a:t>ребенку овладеть доступными знаниями;</a:t>
            </a:r>
            <a:endParaRPr lang="ru-RU" sz="1800" dirty="0"/>
          </a:p>
          <a:p>
            <a:pPr marL="342900" lvl="0" indent="-342900" algn="just">
              <a:buFont typeface="Symbol"/>
              <a:buChar char=""/>
            </a:pPr>
            <a:r>
              <a:rPr lang="ru-RU" sz="1800" dirty="0">
                <a:ea typeface="Calibri"/>
              </a:rPr>
              <a:t>подготовить к простейшим видам (доступным для него) учебной деятельности, формировать умения коллективной работы под контролем и с помощью учителя;  </a:t>
            </a:r>
            <a:endParaRPr lang="ru-RU" sz="1800" dirty="0"/>
          </a:p>
          <a:p>
            <a:pPr marL="342900" lvl="0" indent="-342900" algn="just">
              <a:buFont typeface="Symbol"/>
              <a:buChar char=""/>
            </a:pPr>
            <a:r>
              <a:rPr lang="ru-RU" sz="1800" dirty="0">
                <a:ea typeface="Calibri"/>
              </a:rPr>
              <a:t>привлечь  родителей к активному участию в развитии, воспитании и обучении ребенка.</a:t>
            </a:r>
            <a:endParaRPr lang="ru-RU" sz="1800" dirty="0">
              <a:effectLst/>
            </a:endParaRPr>
          </a:p>
        </p:txBody>
      </p:sp>
      <p:pic>
        <p:nvPicPr>
          <p:cNvPr id="17410" name="Picture 2" descr="C:\Documents and Settings\Admin\Мои документы\Фото дети\Фото04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26436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00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3050"/>
            <a:ext cx="6264696" cy="1283742"/>
          </a:xfrm>
        </p:spPr>
        <p:txBody>
          <a:bodyPr/>
          <a:lstStyle/>
          <a:p>
            <a:r>
              <a:rPr lang="ru-RU" sz="3200" dirty="0">
                <a:ea typeface="Calibri"/>
                <a:cs typeface="Times New Roman"/>
              </a:rPr>
              <a:t>Задачи </a:t>
            </a:r>
            <a:r>
              <a:rPr lang="ru-RU" sz="3200" dirty="0" smtClean="0">
                <a:ea typeface="Calibri"/>
                <a:cs typeface="Times New Roman"/>
              </a:rPr>
              <a:t>программы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435100"/>
            <a:ext cx="3240360" cy="4691063"/>
          </a:xfrm>
        </p:spPr>
        <p:txBody>
          <a:bodyPr/>
          <a:lstStyle/>
          <a:p>
            <a:pPr marL="342900" lvl="0" indent="-342900">
              <a:buFont typeface="Symbol"/>
              <a:buChar char=""/>
            </a:pPr>
            <a:r>
              <a:rPr lang="ru-RU" sz="1800" dirty="0" smtClean="0">
                <a:ea typeface="Calibri"/>
              </a:rPr>
              <a:t>формирование </a:t>
            </a:r>
            <a:r>
              <a:rPr lang="ru-RU" sz="1800" dirty="0">
                <a:ea typeface="Calibri"/>
              </a:rPr>
              <a:t>эмоционального контакта со взрослым, направленности на сотрудничество с ним;</a:t>
            </a:r>
            <a:endParaRPr lang="ru-RU" sz="1800" dirty="0"/>
          </a:p>
          <a:p>
            <a:pPr marL="342900" lvl="0" indent="-342900">
              <a:buFont typeface="Symbol"/>
              <a:buChar char=""/>
            </a:pPr>
            <a:r>
              <a:rPr lang="ru-RU" sz="1800" dirty="0">
                <a:ea typeface="Calibri"/>
              </a:rPr>
              <a:t>развитие психомоторики и сенсорных процессов;</a:t>
            </a:r>
            <a:endParaRPr lang="ru-RU" sz="1800" dirty="0"/>
          </a:p>
          <a:p>
            <a:pPr marL="342900" lvl="0" indent="-342900">
              <a:buFont typeface="Symbol"/>
              <a:buChar char=""/>
            </a:pPr>
            <a:r>
              <a:rPr lang="ru-RU" sz="1800" dirty="0">
                <a:ea typeface="Calibri"/>
              </a:rPr>
              <a:t>речевое развитие;</a:t>
            </a:r>
            <a:endParaRPr lang="ru-RU" sz="1800" dirty="0"/>
          </a:p>
          <a:p>
            <a:pPr marL="342900" lvl="0" indent="-342900">
              <a:buFont typeface="Symbol"/>
              <a:buChar char=""/>
            </a:pPr>
            <a:r>
              <a:rPr lang="ru-RU" sz="1800" dirty="0">
                <a:ea typeface="Calibri"/>
              </a:rPr>
              <a:t>формирование психолого-педагогических знаний и умений родителей (лиц, их заменяющих), повышение  воспитательской компетентности.</a:t>
            </a:r>
            <a:endParaRPr lang="ru-RU" sz="1800" dirty="0">
              <a:effectLst/>
            </a:endParaRPr>
          </a:p>
        </p:txBody>
      </p:sp>
      <p:pic>
        <p:nvPicPr>
          <p:cNvPr id="4099" name="Picture 3" descr="C:\Documents and Settings\Admin\Мои документы\Фото дети\Фото0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716463" y="1710730"/>
            <a:ext cx="3970337" cy="297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00800" cy="1224136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ea typeface="Calibri"/>
                <a:cs typeface="Times New Roman"/>
              </a:rPr>
              <a:t>Основные </a:t>
            </a:r>
            <a:r>
              <a:rPr lang="ru-RU" sz="3200" dirty="0">
                <a:ea typeface="Calibri"/>
                <a:cs typeface="Times New Roman"/>
              </a:rPr>
              <a:t>направления </a:t>
            </a:r>
            <a:r>
              <a:rPr lang="ru-RU" sz="3200" dirty="0" smtClean="0">
                <a:ea typeface="Calibri"/>
                <a:cs typeface="Times New Roman"/>
              </a:rPr>
              <a:t>работы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916832"/>
            <a:ext cx="3240360" cy="4209331"/>
          </a:xfrm>
        </p:spPr>
        <p:txBody>
          <a:bodyPr/>
          <a:lstStyle/>
          <a:p>
            <a:pPr marL="342900" lvl="0" indent="-342900" algn="just">
              <a:buFont typeface="Symbol"/>
              <a:buChar char=""/>
            </a:pPr>
            <a:r>
              <a:rPr lang="ru-RU" sz="2000" dirty="0" smtClean="0">
                <a:ea typeface="Calibri"/>
              </a:rPr>
              <a:t>Изучение </a:t>
            </a:r>
            <a:r>
              <a:rPr lang="ru-RU" sz="2000" dirty="0">
                <a:ea typeface="Calibri"/>
              </a:rPr>
              <a:t>(диагностика) уровня развития детей.</a:t>
            </a:r>
            <a:endParaRPr lang="ru-RU" sz="2000" dirty="0"/>
          </a:p>
          <a:p>
            <a:pPr marL="342900" lvl="0" indent="-342900" algn="just">
              <a:buFont typeface="Symbol"/>
              <a:buChar char=""/>
            </a:pPr>
            <a:r>
              <a:rPr lang="ru-RU" sz="2000" dirty="0">
                <a:ea typeface="Calibri"/>
              </a:rPr>
              <a:t>Организация индивидуальных и групповых занятий.</a:t>
            </a:r>
            <a:endParaRPr lang="ru-RU" sz="2000" dirty="0"/>
          </a:p>
          <a:p>
            <a:pPr marL="342900" lvl="0" indent="-342900" algn="just">
              <a:buFont typeface="Symbol"/>
              <a:buChar char=""/>
            </a:pPr>
            <a:r>
              <a:rPr lang="ru-RU" sz="2000" dirty="0">
                <a:ea typeface="Calibri"/>
              </a:rPr>
              <a:t>Консультативная помощь родителям</a:t>
            </a:r>
            <a:r>
              <a:rPr lang="ru-RU" sz="2400" dirty="0">
                <a:ea typeface="Calibri"/>
              </a:rPr>
              <a:t>.</a:t>
            </a:r>
            <a:endParaRPr lang="ru-RU" sz="2400" dirty="0">
              <a:effectLst/>
            </a:endParaRPr>
          </a:p>
        </p:txBody>
      </p:sp>
      <p:pic>
        <p:nvPicPr>
          <p:cNvPr id="18434" name="Picture 2" descr="C:\Documents and Settings\Admin\Мои документы\фото предшк\IMG_02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988840"/>
            <a:ext cx="3383607" cy="256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4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Принципы коррекционно-развивающей работы</a:t>
            </a:r>
            <a:endParaRPr lang="ru-RU" sz="3200" dirty="0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683568" y="1600200"/>
            <a:ext cx="3812232" cy="4525963"/>
          </a:xfrm>
        </p:spPr>
        <p:txBody>
          <a:bodyPr/>
          <a:lstStyle/>
          <a:p>
            <a:r>
              <a:rPr lang="ru-RU" sz="1800" b="1" i="1" dirty="0" smtClean="0"/>
              <a:t>Принцип </a:t>
            </a:r>
            <a:r>
              <a:rPr lang="ru-RU" sz="1800" b="1" i="1" dirty="0"/>
              <a:t>системности</a:t>
            </a:r>
            <a:r>
              <a:rPr lang="ru-RU" sz="1800" b="1" dirty="0"/>
              <a:t> </a:t>
            </a:r>
            <a:r>
              <a:rPr lang="ru-RU" sz="1800" dirty="0"/>
              <a:t>коррекционных </a:t>
            </a:r>
            <a:r>
              <a:rPr lang="ru-RU" sz="1800" dirty="0" smtClean="0"/>
              <a:t>, </a:t>
            </a:r>
            <a:r>
              <a:rPr lang="ru-RU" sz="1800" dirty="0"/>
              <a:t>профилактических </a:t>
            </a:r>
            <a:r>
              <a:rPr lang="ru-RU" sz="1800" dirty="0" smtClean="0"/>
              <a:t> и </a:t>
            </a:r>
            <a:r>
              <a:rPr lang="ru-RU" sz="1800" dirty="0"/>
              <a:t>развивающих</a:t>
            </a:r>
            <a:r>
              <a:rPr lang="ru-RU" sz="1800" b="1" i="1" dirty="0"/>
              <a:t> </a:t>
            </a:r>
            <a:r>
              <a:rPr lang="ru-RU" sz="1800" dirty="0" smtClean="0"/>
              <a:t>задач</a:t>
            </a:r>
            <a:r>
              <a:rPr lang="ru-RU" sz="1800" b="1" i="1" dirty="0"/>
              <a:t>.</a:t>
            </a:r>
            <a:endParaRPr lang="ru-RU" sz="1800" dirty="0"/>
          </a:p>
          <a:p>
            <a:pPr lvl="0"/>
            <a:r>
              <a:rPr lang="ru-RU" sz="1800" b="1" i="1" dirty="0"/>
              <a:t>Принцип единства диагностики и коррекции </a:t>
            </a:r>
            <a:endParaRPr lang="ru-RU" sz="1800" b="1" dirty="0"/>
          </a:p>
          <a:p>
            <a:pPr lvl="0"/>
            <a:r>
              <a:rPr lang="ru-RU" sz="1800" b="1" i="1" dirty="0" err="1"/>
              <a:t>Деятельностный</a:t>
            </a:r>
            <a:r>
              <a:rPr lang="ru-RU" sz="1800" b="1" i="1" dirty="0"/>
              <a:t> принцип </a:t>
            </a:r>
            <a:r>
              <a:rPr lang="ru-RU" sz="1800" i="1" dirty="0"/>
              <a:t>коррекции</a:t>
            </a:r>
            <a:r>
              <a:rPr lang="ru-RU" sz="1800" dirty="0"/>
              <a:t> определяет тактику проведения коррекционной работы через активизацию деятельности каждого ученика, в ходе которой создается необходимая основа для позитивных сдвигов в развитии личности ребенка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932040" y="1600200"/>
            <a:ext cx="3600400" cy="4525963"/>
          </a:xfrm>
        </p:spPr>
        <p:txBody>
          <a:bodyPr/>
          <a:lstStyle/>
          <a:p>
            <a:pPr lvl="0"/>
            <a:r>
              <a:rPr lang="ru-RU" sz="1800" b="1" i="1" dirty="0"/>
              <a:t>Учет индивидуальных особенностей личности </a:t>
            </a:r>
            <a:r>
              <a:rPr lang="ru-RU" sz="1800" dirty="0"/>
              <a:t>позволяет наметить программу оптимизации в пределах психофизических особенностей каждого ребенка. </a:t>
            </a:r>
            <a:endParaRPr lang="ru-RU" sz="1800" dirty="0" smtClean="0"/>
          </a:p>
          <a:p>
            <a:pPr lvl="0"/>
            <a:r>
              <a:rPr lang="ru-RU" sz="1800" b="1" i="1" dirty="0" smtClean="0"/>
              <a:t>Принцип </a:t>
            </a:r>
            <a:r>
              <a:rPr lang="ru-RU" sz="1800" b="1" i="1" dirty="0"/>
              <a:t>учета эмоциональной окрашенности материала</a:t>
            </a:r>
            <a:r>
              <a:rPr lang="ru-RU" sz="1800" b="1" dirty="0"/>
              <a:t> </a:t>
            </a:r>
            <a:r>
              <a:rPr lang="ru-RU" sz="1800" dirty="0"/>
              <a:t>предполагает, чтобы игры, задания и упражнения создавали благоприятный, эмоциональный фон, стимулировали положительные эмоции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225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локно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Блокнот</Template>
  <TotalTime>1121</TotalTime>
  <Words>2187</Words>
  <Application>Microsoft Office PowerPoint</Application>
  <PresentationFormat>Экран (4:3)</PresentationFormat>
  <Paragraphs>264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Блокнот</vt:lpstr>
      <vt:lpstr>Психолого-педагогическое сопровождение детей 7-12 лет с умеренной умственной отсталостью</vt:lpstr>
      <vt:lpstr>Пояснительная записка</vt:lpstr>
      <vt:lpstr>Пояснительная записка</vt:lpstr>
      <vt:lpstr>Научные основания программы</vt:lpstr>
      <vt:lpstr>Методологическая основа программы</vt:lpstr>
      <vt:lpstr>Цели программы    </vt:lpstr>
      <vt:lpstr>Задачи программы </vt:lpstr>
      <vt:lpstr>     Основные направления работы </vt:lpstr>
      <vt:lpstr>Принципы коррекционно-развивающей работы</vt:lpstr>
      <vt:lpstr>Презентация PowerPoint</vt:lpstr>
      <vt:lpstr>Презентация PowerPoint</vt:lpstr>
      <vt:lpstr>Психолого-педагогическое изучение ребенка </vt:lpstr>
      <vt:lpstr>Разделы программы</vt:lpstr>
      <vt:lpstr>Развитие психомоторики и сенсорных процессов</vt:lpstr>
      <vt:lpstr>Развитие психомоторики и сенсорных процессов</vt:lpstr>
      <vt:lpstr>Ожидаемый  результат</vt:lpstr>
      <vt:lpstr>Разделы программы</vt:lpstr>
      <vt:lpstr>Речевое развитие</vt:lpstr>
      <vt:lpstr>Основные задачи  работы над речью </vt:lpstr>
      <vt:lpstr>Логопедическое занятие </vt:lpstr>
      <vt:lpstr>Разделы программы</vt:lpstr>
      <vt:lpstr>Ожидаемые  результаты работы с родителями</vt:lpstr>
      <vt:lpstr>Формы работы</vt:lpstr>
      <vt:lpstr>Критерии ограничения и противопоказания на участие в программе </vt:lpstr>
      <vt:lpstr>Права и обязанности участников программы</vt:lpstr>
      <vt:lpstr>Презентация PowerPoint</vt:lpstr>
      <vt:lpstr>Презентация PowerPoint</vt:lpstr>
      <vt:lpstr>Презентация PowerPoint</vt:lpstr>
      <vt:lpstr>Права и обязанности участников программы</vt:lpstr>
      <vt:lpstr>Ресурсы, которые необходимы для эффективной реализации программы</vt:lpstr>
      <vt:lpstr>Требования к материально-технической оснащенности занятий</vt:lpstr>
      <vt:lpstr>Сроки и этапы реализации программы  </vt:lpstr>
      <vt:lpstr>Критерии оценки достижения планируемых результатов</vt:lpstr>
      <vt:lpstr>Критерии оценки  планируемых результатов</vt:lpstr>
      <vt:lpstr> Критерии оценки достижения планируемых результатов </vt:lpstr>
      <vt:lpstr>Практическая апробация программы 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Психолого-педагогическое сопровождение детей 7-12 лет с умеренной умственной отсталостью</dc:title>
  <dc:creator>Admin</dc:creator>
  <cp:lastModifiedBy>Customer</cp:lastModifiedBy>
  <cp:revision>35</cp:revision>
  <dcterms:created xsi:type="dcterms:W3CDTF">2012-09-04T03:51:54Z</dcterms:created>
  <dcterms:modified xsi:type="dcterms:W3CDTF">2012-10-25T04:42:05Z</dcterms:modified>
</cp:coreProperties>
</file>